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13" r:id="rId2"/>
    <p:sldId id="311" r:id="rId3"/>
    <p:sldId id="340" r:id="rId4"/>
    <p:sldId id="343" r:id="rId5"/>
    <p:sldId id="344" r:id="rId6"/>
    <p:sldId id="350" r:id="rId7"/>
    <p:sldId id="256" r:id="rId8"/>
    <p:sldId id="315" r:id="rId9"/>
    <p:sldId id="314" r:id="rId10"/>
    <p:sldId id="316" r:id="rId11"/>
    <p:sldId id="321" r:id="rId12"/>
    <p:sldId id="359" r:id="rId13"/>
    <p:sldId id="317" r:id="rId14"/>
    <p:sldId id="362" r:id="rId15"/>
    <p:sldId id="347" r:id="rId16"/>
    <p:sldId id="361" r:id="rId17"/>
    <p:sldId id="281" r:id="rId18"/>
    <p:sldId id="306" r:id="rId19"/>
    <p:sldId id="318" r:id="rId20"/>
    <p:sldId id="323" r:id="rId21"/>
    <p:sldId id="358" r:id="rId22"/>
    <p:sldId id="338" r:id="rId23"/>
    <p:sldId id="365" r:id="rId24"/>
    <p:sldId id="329" r:id="rId25"/>
    <p:sldId id="331" r:id="rId26"/>
    <p:sldId id="334" r:id="rId27"/>
    <p:sldId id="335" r:id="rId28"/>
    <p:sldId id="339" r:id="rId29"/>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oste" initials="P"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5" autoAdjust="0"/>
    <p:restoredTop sz="96907" autoAdjust="0"/>
  </p:normalViewPr>
  <p:slideViewPr>
    <p:cSldViewPr>
      <p:cViewPr varScale="1">
        <p:scale>
          <a:sx n="98" d="100"/>
          <a:sy n="98" d="100"/>
        </p:scale>
        <p:origin x="264"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792"/>
    </p:cViewPr>
  </p:sorterViewPr>
  <p:notesViewPr>
    <p:cSldViewPr>
      <p:cViewPr varScale="1">
        <p:scale>
          <a:sx n="62" d="100"/>
          <a:sy n="62" d="100"/>
        </p:scale>
        <p:origin x="-2826" y="-72"/>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fld id="{E68E2554-5ECC-4D76-9740-E42667A6FA10}" type="datetimeFigureOut">
              <a:rPr lang="fr-FR" smtClean="0"/>
              <a:t>16/05/2024</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709613" y="4860925"/>
            <a:ext cx="5680075" cy="4605338"/>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8F97E001-C869-4CE5-8DAC-83A0FD9E129F}" type="slidenum">
              <a:rPr lang="fr-FR" smtClean="0"/>
              <a:t>‹N°›</a:t>
            </a:fld>
            <a:endParaRPr lang="fr-FR"/>
          </a:p>
        </p:txBody>
      </p:sp>
    </p:spTree>
    <p:extLst>
      <p:ext uri="{BB962C8B-B14F-4D97-AF65-F5344CB8AC3E}">
        <p14:creationId xmlns:p14="http://schemas.microsoft.com/office/powerpoint/2010/main" val="1341663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F97E001-C869-4CE5-8DAC-83A0FD9E129F}" type="slidenum">
              <a:rPr lang="fr-FR" smtClean="0"/>
              <a:t>1</a:t>
            </a:fld>
            <a:endParaRPr lang="fr-FR"/>
          </a:p>
        </p:txBody>
      </p:sp>
    </p:spTree>
    <p:extLst>
      <p:ext uri="{BB962C8B-B14F-4D97-AF65-F5344CB8AC3E}">
        <p14:creationId xmlns:p14="http://schemas.microsoft.com/office/powerpoint/2010/main" val="2254114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23991FCF-E0CB-4957-B463-9405446F6CAD}" type="datetimeFigureOut">
              <a:rPr lang="fr-FR" smtClean="0"/>
              <a:t>16/05/2024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A9E382FF-C622-467A-B1ED-785F920284F0}" type="slidenum">
              <a:rPr lang="fr-FR" smtClean="0"/>
              <a:t>‹N°›</a:t>
            </a:fld>
            <a:endParaRPr lang="fr-FR" dirty="0"/>
          </a:p>
        </p:txBody>
      </p:sp>
    </p:spTree>
    <p:extLst>
      <p:ext uri="{BB962C8B-B14F-4D97-AF65-F5344CB8AC3E}">
        <p14:creationId xmlns:p14="http://schemas.microsoft.com/office/powerpoint/2010/main" val="696278834"/>
      </p:ext>
    </p:extLst>
  </p:cSld>
  <p:clrMapOvr>
    <a:masterClrMapping/>
  </p:clrMapOvr>
  <p:transition spd="slow" advClick="0" advTm="4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3991FCF-E0CB-4957-B463-9405446F6CAD}" type="datetimeFigureOut">
              <a:rPr lang="fr-FR" smtClean="0"/>
              <a:t>16/05/2024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A9E382FF-C622-467A-B1ED-785F920284F0}" type="slidenum">
              <a:rPr lang="fr-FR" smtClean="0"/>
              <a:t>‹N°›</a:t>
            </a:fld>
            <a:endParaRPr lang="fr-FR" dirty="0"/>
          </a:p>
        </p:txBody>
      </p:sp>
    </p:spTree>
    <p:extLst>
      <p:ext uri="{BB962C8B-B14F-4D97-AF65-F5344CB8AC3E}">
        <p14:creationId xmlns:p14="http://schemas.microsoft.com/office/powerpoint/2010/main" val="2106121194"/>
      </p:ext>
    </p:extLst>
  </p:cSld>
  <p:clrMapOvr>
    <a:masterClrMapping/>
  </p:clrMapOvr>
  <p:transition spd="slow" advClick="0" advTm="4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3991FCF-E0CB-4957-B463-9405446F6CAD}" type="datetimeFigureOut">
              <a:rPr lang="fr-FR" smtClean="0"/>
              <a:t>16/05/2024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A9E382FF-C622-467A-B1ED-785F920284F0}" type="slidenum">
              <a:rPr lang="fr-FR" smtClean="0"/>
              <a:t>‹N°›</a:t>
            </a:fld>
            <a:endParaRPr lang="fr-FR" dirty="0"/>
          </a:p>
        </p:txBody>
      </p:sp>
    </p:spTree>
    <p:extLst>
      <p:ext uri="{BB962C8B-B14F-4D97-AF65-F5344CB8AC3E}">
        <p14:creationId xmlns:p14="http://schemas.microsoft.com/office/powerpoint/2010/main" val="2759894388"/>
      </p:ext>
    </p:extLst>
  </p:cSld>
  <p:clrMapOvr>
    <a:masterClrMapping/>
  </p:clrMapOvr>
  <p:transition spd="slow" advClick="0" advTm="4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3991FCF-E0CB-4957-B463-9405446F6CAD}" type="datetimeFigureOut">
              <a:rPr lang="fr-FR" smtClean="0"/>
              <a:t>16/05/2024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A9E382FF-C622-467A-B1ED-785F920284F0}" type="slidenum">
              <a:rPr lang="fr-FR" smtClean="0"/>
              <a:t>‹N°›</a:t>
            </a:fld>
            <a:endParaRPr lang="fr-FR" dirty="0"/>
          </a:p>
        </p:txBody>
      </p:sp>
    </p:spTree>
    <p:extLst>
      <p:ext uri="{BB962C8B-B14F-4D97-AF65-F5344CB8AC3E}">
        <p14:creationId xmlns:p14="http://schemas.microsoft.com/office/powerpoint/2010/main" val="2951657306"/>
      </p:ext>
    </p:extLst>
  </p:cSld>
  <p:clrMapOvr>
    <a:masterClrMapping/>
  </p:clrMapOvr>
  <p:transition spd="slow" advClick="0" advTm="4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3991FCF-E0CB-4957-B463-9405446F6CAD}" type="datetimeFigureOut">
              <a:rPr lang="fr-FR" smtClean="0"/>
              <a:t>16/05/2024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A9E382FF-C622-467A-B1ED-785F920284F0}" type="slidenum">
              <a:rPr lang="fr-FR" smtClean="0"/>
              <a:t>‹N°›</a:t>
            </a:fld>
            <a:endParaRPr lang="fr-FR" dirty="0"/>
          </a:p>
        </p:txBody>
      </p:sp>
    </p:spTree>
    <p:extLst>
      <p:ext uri="{BB962C8B-B14F-4D97-AF65-F5344CB8AC3E}">
        <p14:creationId xmlns:p14="http://schemas.microsoft.com/office/powerpoint/2010/main" val="1768284646"/>
      </p:ext>
    </p:extLst>
  </p:cSld>
  <p:clrMapOvr>
    <a:masterClrMapping/>
  </p:clrMapOvr>
  <p:transition spd="slow" advClick="0" advTm="4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23991FCF-E0CB-4957-B463-9405446F6CAD}" type="datetimeFigureOut">
              <a:rPr lang="fr-FR" smtClean="0"/>
              <a:t>16/05/2024</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A9E382FF-C622-467A-B1ED-785F920284F0}" type="slidenum">
              <a:rPr lang="fr-FR" smtClean="0"/>
              <a:t>‹N°›</a:t>
            </a:fld>
            <a:endParaRPr lang="fr-FR" dirty="0"/>
          </a:p>
        </p:txBody>
      </p:sp>
    </p:spTree>
    <p:extLst>
      <p:ext uri="{BB962C8B-B14F-4D97-AF65-F5344CB8AC3E}">
        <p14:creationId xmlns:p14="http://schemas.microsoft.com/office/powerpoint/2010/main" val="3184812916"/>
      </p:ext>
    </p:extLst>
  </p:cSld>
  <p:clrMapOvr>
    <a:masterClrMapping/>
  </p:clrMapOvr>
  <p:transition spd="slow" advClick="0" advTm="4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23991FCF-E0CB-4957-B463-9405446F6CAD}" type="datetimeFigureOut">
              <a:rPr lang="fr-FR" smtClean="0"/>
              <a:t>16/05/2024</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A9E382FF-C622-467A-B1ED-785F920284F0}" type="slidenum">
              <a:rPr lang="fr-FR" smtClean="0"/>
              <a:t>‹N°›</a:t>
            </a:fld>
            <a:endParaRPr lang="fr-FR" dirty="0"/>
          </a:p>
        </p:txBody>
      </p:sp>
    </p:spTree>
    <p:extLst>
      <p:ext uri="{BB962C8B-B14F-4D97-AF65-F5344CB8AC3E}">
        <p14:creationId xmlns:p14="http://schemas.microsoft.com/office/powerpoint/2010/main" val="3067759346"/>
      </p:ext>
    </p:extLst>
  </p:cSld>
  <p:clrMapOvr>
    <a:masterClrMapping/>
  </p:clrMapOvr>
  <p:transition spd="slow" advClick="0" advTm="4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23991FCF-E0CB-4957-B463-9405446F6CAD}" type="datetimeFigureOut">
              <a:rPr lang="fr-FR" smtClean="0"/>
              <a:t>16/05/2024</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A9E382FF-C622-467A-B1ED-785F920284F0}" type="slidenum">
              <a:rPr lang="fr-FR" smtClean="0"/>
              <a:t>‹N°›</a:t>
            </a:fld>
            <a:endParaRPr lang="fr-FR" dirty="0"/>
          </a:p>
        </p:txBody>
      </p:sp>
    </p:spTree>
    <p:extLst>
      <p:ext uri="{BB962C8B-B14F-4D97-AF65-F5344CB8AC3E}">
        <p14:creationId xmlns:p14="http://schemas.microsoft.com/office/powerpoint/2010/main" val="3658539469"/>
      </p:ext>
    </p:extLst>
  </p:cSld>
  <p:clrMapOvr>
    <a:masterClrMapping/>
  </p:clrMapOvr>
  <p:transition spd="slow" advClick="0" advTm="4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3991FCF-E0CB-4957-B463-9405446F6CAD}" type="datetimeFigureOut">
              <a:rPr lang="fr-FR" smtClean="0"/>
              <a:t>16/05/2024</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A9E382FF-C622-467A-B1ED-785F920284F0}" type="slidenum">
              <a:rPr lang="fr-FR" smtClean="0"/>
              <a:t>‹N°›</a:t>
            </a:fld>
            <a:endParaRPr lang="fr-FR" dirty="0"/>
          </a:p>
        </p:txBody>
      </p:sp>
    </p:spTree>
    <p:extLst>
      <p:ext uri="{BB962C8B-B14F-4D97-AF65-F5344CB8AC3E}">
        <p14:creationId xmlns:p14="http://schemas.microsoft.com/office/powerpoint/2010/main" val="3434410375"/>
      </p:ext>
    </p:extLst>
  </p:cSld>
  <p:clrMapOvr>
    <a:masterClrMapping/>
  </p:clrMapOvr>
  <p:transition spd="slow" advClick="0" advTm="4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3991FCF-E0CB-4957-B463-9405446F6CAD}" type="datetimeFigureOut">
              <a:rPr lang="fr-FR" smtClean="0"/>
              <a:t>16/05/2024</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A9E382FF-C622-467A-B1ED-785F920284F0}" type="slidenum">
              <a:rPr lang="fr-FR" smtClean="0"/>
              <a:t>‹N°›</a:t>
            </a:fld>
            <a:endParaRPr lang="fr-FR" dirty="0"/>
          </a:p>
        </p:txBody>
      </p:sp>
    </p:spTree>
    <p:extLst>
      <p:ext uri="{BB962C8B-B14F-4D97-AF65-F5344CB8AC3E}">
        <p14:creationId xmlns:p14="http://schemas.microsoft.com/office/powerpoint/2010/main" val="3573040018"/>
      </p:ext>
    </p:extLst>
  </p:cSld>
  <p:clrMapOvr>
    <a:masterClrMapping/>
  </p:clrMapOvr>
  <p:transition spd="slow" advClick="0" advTm="4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3991FCF-E0CB-4957-B463-9405446F6CAD}" type="datetimeFigureOut">
              <a:rPr lang="fr-FR" smtClean="0"/>
              <a:t>16/05/2024</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A9E382FF-C622-467A-B1ED-785F920284F0}" type="slidenum">
              <a:rPr lang="fr-FR" smtClean="0"/>
              <a:t>‹N°›</a:t>
            </a:fld>
            <a:endParaRPr lang="fr-FR" dirty="0"/>
          </a:p>
        </p:txBody>
      </p:sp>
    </p:spTree>
    <p:extLst>
      <p:ext uri="{BB962C8B-B14F-4D97-AF65-F5344CB8AC3E}">
        <p14:creationId xmlns:p14="http://schemas.microsoft.com/office/powerpoint/2010/main" val="2198621958"/>
      </p:ext>
    </p:extLst>
  </p:cSld>
  <p:clrMapOvr>
    <a:masterClrMapping/>
  </p:clrMapOvr>
  <p:transition spd="slow" advClick="0" advTm="4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68000">
              <a:srgbClr val="D4DEFF"/>
            </a:gs>
            <a:gs pos="83000">
              <a:srgbClr val="D4DEFF"/>
            </a:gs>
            <a:gs pos="100000">
              <a:srgbClr val="96AB94"/>
            </a:gs>
          </a:gsLst>
          <a:lin ang="8100000" scaled="1"/>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91FCF-E0CB-4957-B463-9405446F6CAD}" type="datetimeFigureOut">
              <a:rPr lang="fr-FR" smtClean="0"/>
              <a:t>16/05/2024</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382FF-C622-467A-B1ED-785F920284F0}" type="slidenum">
              <a:rPr lang="fr-FR" smtClean="0"/>
              <a:t>‹N°›</a:t>
            </a:fld>
            <a:endParaRPr lang="fr-FR" dirty="0"/>
          </a:p>
        </p:txBody>
      </p:sp>
    </p:spTree>
    <p:extLst>
      <p:ext uri="{BB962C8B-B14F-4D97-AF65-F5344CB8AC3E}">
        <p14:creationId xmlns:p14="http://schemas.microsoft.com/office/powerpoint/2010/main" val="157632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400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jpeg"/><Relationship Id="rId7"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6.png"/><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jpeg"/><Relationship Id="rId7" Type="http://schemas.openxmlformats.org/officeDocument/2006/relationships/image" Target="../media/image46.emf"/><Relationship Id="rId12"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oleObject" Target="../embeddings/oleObject1.bin"/><Relationship Id="rId11" Type="http://schemas.openxmlformats.org/officeDocument/2006/relationships/image" Target="../media/image50.jpeg"/><Relationship Id="rId5" Type="http://schemas.openxmlformats.org/officeDocument/2006/relationships/image" Target="../media/image45.jpeg"/><Relationship Id="rId10" Type="http://schemas.openxmlformats.org/officeDocument/2006/relationships/image" Target="../media/image49.jpeg"/><Relationship Id="rId4" Type="http://schemas.openxmlformats.org/officeDocument/2006/relationships/image" Target="../media/image6.png"/><Relationship Id="rId9" Type="http://schemas.openxmlformats.org/officeDocument/2006/relationships/image" Target="../media/image48.jpeg"/></Relationships>
</file>

<file path=ppt/slides/_rels/slide1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1.jpeg"/><Relationship Id="rId7"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image" Target="../media/image53.jpeg"/><Relationship Id="rId10" Type="http://schemas.openxmlformats.org/officeDocument/2006/relationships/image" Target="../media/image57.jpeg"/><Relationship Id="rId4" Type="http://schemas.openxmlformats.org/officeDocument/2006/relationships/image" Target="../media/image52.jpeg"/><Relationship Id="rId9" Type="http://schemas.openxmlformats.org/officeDocument/2006/relationships/image" Target="../media/image56.jpe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jpeg"/><Relationship Id="rId7" Type="http://schemas.openxmlformats.org/officeDocument/2006/relationships/image" Target="../media/image60.jpe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6.png"/><Relationship Id="rId9"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1.jpeg"/><Relationship Id="rId7" Type="http://schemas.openxmlformats.org/officeDocument/2006/relationships/image" Target="../media/image71.jpeg"/><Relationship Id="rId12" Type="http://schemas.openxmlformats.org/officeDocument/2006/relationships/image" Target="../media/image76.jpe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png"/><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6.png"/><Relationship Id="rId5" Type="http://schemas.openxmlformats.org/officeDocument/2006/relationships/image" Target="../media/image78.jpe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6.png"/><Relationship Id="rId4" Type="http://schemas.openxmlformats.org/officeDocument/2006/relationships/image" Target="../media/image79.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22.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6.png"/><Relationship Id="rId7" Type="http://schemas.openxmlformats.org/officeDocument/2006/relationships/image" Target="../media/image8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24.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6.png"/><Relationship Id="rId7" Type="http://schemas.openxmlformats.org/officeDocument/2006/relationships/image" Target="../media/image9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5.xml.rels><?xml version="1.0" encoding="UTF-8" standalone="yes"?>
<Relationships xmlns="http://schemas.openxmlformats.org/package/2006/relationships"><Relationship Id="rId3" Type="http://schemas.openxmlformats.org/officeDocument/2006/relationships/hyperlink" Target="http://www.ffap.net/"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gif"/><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7.jpeg"/><Relationship Id="rId4" Type="http://schemas.openxmlformats.org/officeDocument/2006/relationships/image" Target="../media/image96.png"/><Relationship Id="rId9"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hyperlink" Target="mailto:ffap.philatelie@laposte.net" TargetMode="Externa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4.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6.png"/><Relationship Id="rId4" Type="http://schemas.openxmlformats.org/officeDocument/2006/relationships/image" Target="../media/image14.jpe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8.jpeg"/><Relationship Id="rId7"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6.png"/><Relationship Id="rId4" Type="http://schemas.openxmlformats.org/officeDocument/2006/relationships/image" Target="../media/image20.jpeg"/><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8.jpeg"/><Relationship Id="rId7"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eg"/><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8100000" scaled="0"/>
          <a:tileRect/>
        </a:gradFill>
        <a:effectLst/>
      </p:bgPr>
    </p:bg>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987824" y="5013176"/>
            <a:ext cx="5400600" cy="369332"/>
          </a:xfrm>
          <a:prstGeom prst="rect">
            <a:avLst/>
          </a:prstGeom>
          <a:noFill/>
        </p:spPr>
        <p:txBody>
          <a:bodyPr wrap="square" rtlCol="0">
            <a:spAutoFit/>
          </a:bodyPr>
          <a:lstStyle/>
          <a:p>
            <a:endParaRPr lang="fr-FR" dirty="0"/>
          </a:p>
        </p:txBody>
      </p:sp>
      <p:sp>
        <p:nvSpPr>
          <p:cNvPr id="6" name="ZoneTexte 5"/>
          <p:cNvSpPr txBox="1"/>
          <p:nvPr/>
        </p:nvSpPr>
        <p:spPr>
          <a:xfrm>
            <a:off x="1443034" y="663485"/>
            <a:ext cx="7698684" cy="5170646"/>
          </a:xfrm>
          <a:prstGeom prst="rect">
            <a:avLst/>
          </a:prstGeom>
          <a:noFill/>
          <a:ln>
            <a:noFill/>
          </a:ln>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150000"/>
              </a:lnSpc>
            </a:pPr>
            <a:r>
              <a:rPr lang="fr-FR" sz="4400" b="1" kern="10" cap="all" spc="300" dirty="0">
                <a:ln w="0">
                  <a:noFill/>
                </a:ln>
                <a:solidFill>
                  <a:schemeClr val="tx2"/>
                </a:solidFill>
                <a:effectLst>
                  <a:reflection blurRad="12700" stA="50000" endPos="50000" dist="5000" dir="5400000" sy="-100000" rotWithShape="0"/>
                </a:effectLst>
                <a:latin typeface="Gill Sans MT" pitchFamily="34" charset="0"/>
                <a:cs typeface="Arial" pitchFamily="34" charset="0"/>
              </a:rPr>
              <a:t>Fédération française des associations</a:t>
            </a:r>
          </a:p>
          <a:p>
            <a:pPr lvl="0" algn="ctr">
              <a:lnSpc>
                <a:spcPct val="150000"/>
              </a:lnSpc>
            </a:pPr>
            <a:r>
              <a:rPr lang="fr-FR" sz="4400" b="1" kern="10" cap="all" spc="300" dirty="0">
                <a:ln w="0">
                  <a:noFill/>
                </a:ln>
                <a:solidFill>
                  <a:schemeClr val="tx2"/>
                </a:solidFill>
                <a:effectLst>
                  <a:reflection blurRad="12700" stA="50000" endPos="50000" dist="5000" dir="5400000" sy="-100000" rotWithShape="0"/>
                </a:effectLst>
                <a:latin typeface="Gill Sans MT" pitchFamily="34" charset="0"/>
                <a:cs typeface="Arial" pitchFamily="34" charset="0"/>
              </a:rPr>
              <a:t>Philatéliques </a:t>
            </a:r>
          </a:p>
          <a:p>
            <a:pPr lvl="0" algn="ctr">
              <a:lnSpc>
                <a:spcPct val="150000"/>
              </a:lnSpc>
            </a:pPr>
            <a:r>
              <a:rPr lang="fr-FR" sz="4400" b="1" kern="10" cap="all" spc="300" dirty="0">
                <a:ln w="0">
                  <a:noFill/>
                </a:ln>
                <a:solidFill>
                  <a:schemeClr val="tx2"/>
                </a:solidFill>
                <a:effectLst>
                  <a:reflection blurRad="12700" stA="50000" endPos="50000" dist="5000" dir="5400000" sy="-100000" rotWithShape="0"/>
                </a:effectLst>
                <a:latin typeface="Gill Sans MT" pitchFamily="34" charset="0"/>
                <a:cs typeface="Arial" pitchFamily="34" charset="0"/>
              </a:rPr>
              <a:t>ffap </a:t>
            </a:r>
            <a:r>
              <a:rPr lang="fr-FR" sz="4400" b="1" kern="10" cap="all" spc="300" dirty="0">
                <a:ln w="0">
                  <a:noFill/>
                </a:ln>
                <a:solidFill>
                  <a:schemeClr val="tx2"/>
                </a:solidFill>
                <a:effectLst>
                  <a:reflection blurRad="12700" stA="50000" endPos="50000" dist="5000" dir="5400000" sy="-100000" rotWithShape="0"/>
                </a:effectLst>
                <a:latin typeface="Arial" pitchFamily="34" charset="0"/>
                <a:cs typeface="Arial" pitchFamily="34" charset="0"/>
              </a:rPr>
              <a:t> </a:t>
            </a:r>
          </a:p>
        </p:txBody>
      </p:sp>
      <p:pic>
        <p:nvPicPr>
          <p:cNvPr id="829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52736">
            <a:off x="986358" y="687152"/>
            <a:ext cx="1081143" cy="14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25208">
            <a:off x="1367650" y="5139649"/>
            <a:ext cx="2930411" cy="821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8631" y="4899176"/>
            <a:ext cx="2228596" cy="1051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5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4368" y="1700808"/>
            <a:ext cx="1088132" cy="1450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46" name="Picture 2" descr="C:\Users\Poste\Desktop\DOC LOGO FFAP 2016 couleu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Martine\Desktop\Dunkerque_1998[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0378" y="2746090"/>
            <a:ext cx="1139399" cy="15121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61310670"/>
      </p:ext>
    </p:extLst>
  </p:cSld>
  <p:clrMapOvr>
    <a:masterClrMapping/>
  </p:clrMapOvr>
  <p:transition spd="slow" advClick="0" advTm="4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331640" y="559660"/>
            <a:ext cx="7704855" cy="769441"/>
          </a:xfrm>
          <a:prstGeom prst="rect">
            <a:avLst/>
          </a:prstGeom>
          <a:noFill/>
        </p:spPr>
        <p:txBody>
          <a:bodyPr wrap="square" rtlCol="0">
            <a:spAutoFit/>
          </a:bodyPr>
          <a:lstStyle/>
          <a:p>
            <a:r>
              <a:rPr lang="fr-FR" sz="4400" b="1" dirty="0">
                <a:solidFill>
                  <a:schemeClr val="tx2"/>
                </a:solidFill>
                <a:latin typeface="Gill Sans MT" pitchFamily="34" charset="0"/>
              </a:rPr>
              <a:t>La Fête du Timbre  </a:t>
            </a:r>
          </a:p>
        </p:txBody>
      </p:sp>
      <p:sp>
        <p:nvSpPr>
          <p:cNvPr id="2" name="ZoneTexte 1"/>
          <p:cNvSpPr txBox="1"/>
          <p:nvPr/>
        </p:nvSpPr>
        <p:spPr>
          <a:xfrm>
            <a:off x="1316426" y="2204864"/>
            <a:ext cx="7632847" cy="1631216"/>
          </a:xfrm>
          <a:prstGeom prst="rect">
            <a:avLst/>
          </a:prstGeom>
          <a:noFill/>
        </p:spPr>
        <p:txBody>
          <a:bodyPr wrap="square" rtlCol="0">
            <a:spAutoFit/>
          </a:bodyPr>
          <a:lstStyle/>
          <a:p>
            <a:pPr>
              <a:lnSpc>
                <a:spcPts val="4000"/>
              </a:lnSpc>
            </a:pPr>
            <a:r>
              <a:rPr lang="fr-FR" sz="3600" b="1" spc="-100" dirty="0">
                <a:solidFill>
                  <a:schemeClr val="tx2"/>
                </a:solidFill>
                <a:latin typeface="Gill Sans MT" pitchFamily="34" charset="0"/>
              </a:rPr>
              <a:t>Chaque année deux journées </a:t>
            </a:r>
            <a:br>
              <a:rPr lang="fr-FR" sz="3600" b="1" spc="-100" dirty="0">
                <a:solidFill>
                  <a:schemeClr val="tx2"/>
                </a:solidFill>
                <a:latin typeface="Gill Sans MT" pitchFamily="34" charset="0"/>
              </a:rPr>
            </a:br>
            <a:r>
              <a:rPr lang="fr-FR" sz="3600" b="1" spc="-100" dirty="0">
                <a:solidFill>
                  <a:schemeClr val="tx2"/>
                </a:solidFill>
                <a:latin typeface="Gill Sans MT" pitchFamily="34" charset="0"/>
              </a:rPr>
              <a:t>de  promotion de la philatélie </a:t>
            </a:r>
            <a:br>
              <a:rPr lang="fr-FR" sz="3600" b="1" spc="-100" dirty="0">
                <a:solidFill>
                  <a:schemeClr val="tx2"/>
                </a:solidFill>
                <a:latin typeface="Gill Sans MT" pitchFamily="34" charset="0"/>
              </a:rPr>
            </a:br>
            <a:r>
              <a:rPr lang="fr-FR" sz="3600" b="1" spc="-100" dirty="0">
                <a:solidFill>
                  <a:schemeClr val="tx2"/>
                </a:solidFill>
                <a:latin typeface="Gill Sans MT" pitchFamily="34" charset="0"/>
              </a:rPr>
              <a:t>dans près de 90 villes en France</a:t>
            </a:r>
          </a:p>
        </p:txBody>
      </p:sp>
      <p:sp>
        <p:nvSpPr>
          <p:cNvPr id="6" name="ZoneTexte 5"/>
          <p:cNvSpPr txBox="1"/>
          <p:nvPr/>
        </p:nvSpPr>
        <p:spPr>
          <a:xfrm>
            <a:off x="1331640" y="4215753"/>
            <a:ext cx="6552728" cy="1631216"/>
          </a:xfrm>
          <a:prstGeom prst="rect">
            <a:avLst/>
          </a:prstGeom>
          <a:noFill/>
        </p:spPr>
        <p:txBody>
          <a:bodyPr wrap="square" rtlCol="0">
            <a:spAutoFit/>
          </a:bodyPr>
          <a:lstStyle/>
          <a:p>
            <a:pPr>
              <a:lnSpc>
                <a:spcPts val="4000"/>
              </a:lnSpc>
            </a:pPr>
            <a:r>
              <a:rPr lang="fr-FR" sz="3600" b="1" spc="-100" dirty="0">
                <a:solidFill>
                  <a:schemeClr val="tx2"/>
                </a:solidFill>
                <a:latin typeface="Gill Sans MT" pitchFamily="34" charset="0"/>
              </a:rPr>
              <a:t>Expositions, rencontres, concours,  jeux,  animations…</a:t>
            </a:r>
          </a:p>
          <a:p>
            <a:pPr>
              <a:lnSpc>
                <a:spcPts val="4000"/>
              </a:lnSpc>
            </a:pPr>
            <a:r>
              <a:rPr lang="fr-FR" sz="3600" b="1" spc="-100" dirty="0">
                <a:solidFill>
                  <a:schemeClr val="tx2"/>
                </a:solidFill>
                <a:latin typeface="Gill Sans MT" pitchFamily="34" charset="0"/>
              </a:rPr>
              <a:t>sur un thème commun</a:t>
            </a:r>
            <a:endParaRPr lang="fr-FR" sz="3600" spc="-100" dirty="0">
              <a:solidFill>
                <a:schemeClr val="tx2"/>
              </a:solidFill>
              <a:latin typeface="Gill Sans MT" pitchFamily="34" charset="0"/>
            </a:endParaRPr>
          </a:p>
        </p:txBody>
      </p:sp>
      <p:pic>
        <p:nvPicPr>
          <p:cNvPr id="9" name="Picture 2" descr="C:\Users\Poste\Desktop\DOC LOGO FFAP 2016 couleu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74348935"/>
      </p:ext>
    </p:extLst>
  </p:cSld>
  <p:clrMapOvr>
    <a:masterClrMapping/>
  </p:clrMapOvr>
  <p:transition spd="slow" advClick="0" advTm="4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1876820" y="362688"/>
            <a:ext cx="6399295" cy="769441"/>
          </a:xfrm>
          <a:prstGeom prst="rect">
            <a:avLst/>
          </a:prstGeom>
          <a:noFill/>
        </p:spPr>
        <p:txBody>
          <a:bodyPr wrap="square" rtlCol="0">
            <a:spAutoFit/>
          </a:bodyPr>
          <a:lstStyle/>
          <a:p>
            <a:r>
              <a:rPr lang="fr-FR" sz="4400" b="1" dirty="0">
                <a:solidFill>
                  <a:schemeClr val="tx2"/>
                </a:solidFill>
                <a:latin typeface="Gill Sans MT" pitchFamily="34" charset="0"/>
              </a:rPr>
              <a:t>La Fête du Timbre 2024  </a:t>
            </a:r>
          </a:p>
        </p:txBody>
      </p:sp>
      <p:sp>
        <p:nvSpPr>
          <p:cNvPr id="3" name="ZoneTexte 2"/>
          <p:cNvSpPr txBox="1"/>
          <p:nvPr/>
        </p:nvSpPr>
        <p:spPr>
          <a:xfrm>
            <a:off x="5791893" y="1112290"/>
            <a:ext cx="2794894" cy="584775"/>
          </a:xfrm>
          <a:prstGeom prst="rect">
            <a:avLst/>
          </a:prstGeom>
          <a:noFill/>
        </p:spPr>
        <p:txBody>
          <a:bodyPr wrap="square" rtlCol="0">
            <a:spAutoFit/>
          </a:bodyPr>
          <a:lstStyle/>
          <a:p>
            <a:r>
              <a:rPr lang="fr-FR" sz="3200" b="1" dirty="0"/>
              <a:t>9 et 10 mars</a:t>
            </a:r>
          </a:p>
        </p:txBody>
      </p:sp>
      <p:pic>
        <p:nvPicPr>
          <p:cNvPr id="11" name="Picture 2" descr="C:\Users\Poste\Desktop\DOC LOGO FFAP 2016 couleu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sp>
        <p:nvSpPr>
          <p:cNvPr id="12" name="CustomShape 4"/>
          <p:cNvSpPr/>
          <p:nvPr/>
        </p:nvSpPr>
        <p:spPr>
          <a:xfrm>
            <a:off x="1692873" y="6331792"/>
            <a:ext cx="1986137" cy="327039"/>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gn="ctr" defTabSz="685800"/>
            <a:r>
              <a:rPr lang="fr-FR" sz="1050" dirty="0">
                <a:solidFill>
                  <a:srgbClr val="2F2B20"/>
                </a:solidFill>
                <a:latin typeface="Trebuchet MS"/>
                <a:ea typeface="DejaVu Sans"/>
              </a:rPr>
              <a:t>Lagny (Seine et Marne)</a:t>
            </a:r>
            <a:endParaRPr sz="1350" dirty="0">
              <a:solidFill>
                <a:srgbClr val="2F2B20"/>
              </a:solidFill>
              <a:latin typeface="Trebuchet MS"/>
            </a:endParaRPr>
          </a:p>
        </p:txBody>
      </p:sp>
      <p:sp>
        <p:nvSpPr>
          <p:cNvPr id="14" name="CustomShape 4"/>
          <p:cNvSpPr/>
          <p:nvPr/>
        </p:nvSpPr>
        <p:spPr>
          <a:xfrm>
            <a:off x="6804248" y="3779562"/>
            <a:ext cx="1986137" cy="327039"/>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gn="ctr" defTabSz="685800"/>
            <a:r>
              <a:rPr lang="fr-FR" sz="1050" dirty="0">
                <a:solidFill>
                  <a:srgbClr val="2F2B20"/>
                </a:solidFill>
                <a:latin typeface="Trebuchet MS"/>
                <a:ea typeface="DejaVu Sans"/>
              </a:rPr>
              <a:t>Dieppe (Seine Maritime)</a:t>
            </a:r>
            <a:endParaRPr sz="1350" dirty="0">
              <a:solidFill>
                <a:srgbClr val="2F2B20"/>
              </a:solidFill>
              <a:latin typeface="Trebuchet MS"/>
            </a:endParaRPr>
          </a:p>
        </p:txBody>
      </p:sp>
      <p:sp>
        <p:nvSpPr>
          <p:cNvPr id="15" name="CustomShape 4"/>
          <p:cNvSpPr/>
          <p:nvPr/>
        </p:nvSpPr>
        <p:spPr>
          <a:xfrm>
            <a:off x="6963013" y="6063463"/>
            <a:ext cx="1986137" cy="327039"/>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gn="ctr" defTabSz="685800"/>
            <a:r>
              <a:rPr lang="fr-FR" sz="1050" dirty="0">
                <a:solidFill>
                  <a:srgbClr val="2F2B20"/>
                </a:solidFill>
                <a:latin typeface="Trebuchet MS"/>
                <a:ea typeface="DejaVu Sans"/>
              </a:rPr>
              <a:t>Verneuil en Halatte (Oise)</a:t>
            </a:r>
            <a:endParaRPr lang="fr-FR" sz="1350" dirty="0">
              <a:solidFill>
                <a:srgbClr val="2F2B20"/>
              </a:solidFill>
              <a:latin typeface="Trebuchet MS"/>
            </a:endParaRPr>
          </a:p>
        </p:txBody>
      </p:sp>
      <p:pic>
        <p:nvPicPr>
          <p:cNvPr id="9" name="Image 8">
            <a:extLst>
              <a:ext uri="{FF2B5EF4-FFF2-40B4-BE49-F238E27FC236}">
                <a16:creationId xmlns:a16="http://schemas.microsoft.com/office/drawing/2014/main" id="{359FD071-5EB2-83FE-CBA9-DD14D56C14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88149">
            <a:off x="215030" y="1054910"/>
            <a:ext cx="1707654" cy="2276872"/>
          </a:xfrm>
          <a:prstGeom prst="rect">
            <a:avLst/>
          </a:prstGeom>
        </p:spPr>
      </p:pic>
      <p:pic>
        <p:nvPicPr>
          <p:cNvPr id="17" name="Image 16">
            <a:extLst>
              <a:ext uri="{FF2B5EF4-FFF2-40B4-BE49-F238E27FC236}">
                <a16:creationId xmlns:a16="http://schemas.microsoft.com/office/drawing/2014/main" id="{6473E953-C27F-B7AD-DD4C-59E3BF0F75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6503" y="4157326"/>
            <a:ext cx="3322647" cy="1855412"/>
          </a:xfrm>
          <a:prstGeom prst="rect">
            <a:avLst/>
          </a:prstGeom>
        </p:spPr>
      </p:pic>
      <p:pic>
        <p:nvPicPr>
          <p:cNvPr id="19" name="Image 18">
            <a:extLst>
              <a:ext uri="{FF2B5EF4-FFF2-40B4-BE49-F238E27FC236}">
                <a16:creationId xmlns:a16="http://schemas.microsoft.com/office/drawing/2014/main" id="{07C1C423-C5BC-A0F0-169D-06C3A7C64D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6503" y="1719937"/>
            <a:ext cx="3000794" cy="1998743"/>
          </a:xfrm>
          <a:prstGeom prst="rect">
            <a:avLst/>
          </a:prstGeom>
        </p:spPr>
      </p:pic>
      <p:pic>
        <p:nvPicPr>
          <p:cNvPr id="21" name="Image 20">
            <a:extLst>
              <a:ext uri="{FF2B5EF4-FFF2-40B4-BE49-F238E27FC236}">
                <a16:creationId xmlns:a16="http://schemas.microsoft.com/office/drawing/2014/main" id="{7097F915-82FC-5211-6431-4CD4D89910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02906" y="1491804"/>
            <a:ext cx="2627784" cy="1970838"/>
          </a:xfrm>
          <a:prstGeom prst="rect">
            <a:avLst/>
          </a:prstGeom>
        </p:spPr>
      </p:pic>
      <p:sp>
        <p:nvSpPr>
          <p:cNvPr id="22" name="CustomShape 4">
            <a:extLst>
              <a:ext uri="{FF2B5EF4-FFF2-40B4-BE49-F238E27FC236}">
                <a16:creationId xmlns:a16="http://schemas.microsoft.com/office/drawing/2014/main" id="{6E2799EC-FA8B-7D8B-2F97-0B721EDAB4DB}"/>
              </a:ext>
            </a:extLst>
          </p:cNvPr>
          <p:cNvSpPr/>
          <p:nvPr/>
        </p:nvSpPr>
        <p:spPr>
          <a:xfrm>
            <a:off x="2890561" y="3616042"/>
            <a:ext cx="2209310" cy="327039"/>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gn="ctr" defTabSz="685800"/>
            <a:r>
              <a:rPr lang="fr-FR" sz="1050" dirty="0">
                <a:solidFill>
                  <a:srgbClr val="2F2B20"/>
                </a:solidFill>
                <a:latin typeface="Trebuchet MS"/>
                <a:ea typeface="DejaVu Sans"/>
              </a:rPr>
              <a:t>Bourogne (Territoire de Belfort)</a:t>
            </a:r>
            <a:endParaRPr sz="1350" dirty="0">
              <a:solidFill>
                <a:srgbClr val="2F2B20"/>
              </a:solidFill>
              <a:latin typeface="Trebuchet MS"/>
            </a:endParaRPr>
          </a:p>
        </p:txBody>
      </p:sp>
      <p:pic>
        <p:nvPicPr>
          <p:cNvPr id="26" name="Image 25">
            <a:extLst>
              <a:ext uri="{FF2B5EF4-FFF2-40B4-BE49-F238E27FC236}">
                <a16:creationId xmlns:a16="http://schemas.microsoft.com/office/drawing/2014/main" id="{AAE57458-02AF-5DD4-D0C4-97AD5F3925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3319" y="3873929"/>
            <a:ext cx="1816084" cy="2422206"/>
          </a:xfrm>
          <a:prstGeom prst="rect">
            <a:avLst/>
          </a:prstGeom>
        </p:spPr>
      </p:pic>
      <p:pic>
        <p:nvPicPr>
          <p:cNvPr id="7" name="Image 6">
            <a:extLst>
              <a:ext uri="{FF2B5EF4-FFF2-40B4-BE49-F238E27FC236}">
                <a16:creationId xmlns:a16="http://schemas.microsoft.com/office/drawing/2014/main" id="{8FD7EA7B-008D-A2C3-B8BA-D5C79A94F0C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67145" y="4922164"/>
            <a:ext cx="1491615" cy="1096137"/>
          </a:xfrm>
          <a:prstGeom prst="rect">
            <a:avLst/>
          </a:prstGeom>
        </p:spPr>
      </p:pic>
    </p:spTree>
    <p:custDataLst>
      <p:tags r:id="rId1"/>
    </p:custDataLst>
    <p:extLst>
      <p:ext uri="{BB962C8B-B14F-4D97-AF65-F5344CB8AC3E}">
        <p14:creationId xmlns:p14="http://schemas.microsoft.com/office/powerpoint/2010/main" val="103033826"/>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1000"/>
                                        <p:tgtEl>
                                          <p:spTgt spid="1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1000"/>
                                        <p:tgtEl>
                                          <p:spTgt spid="1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1876820" y="362688"/>
            <a:ext cx="6399295" cy="769441"/>
          </a:xfrm>
          <a:prstGeom prst="rect">
            <a:avLst/>
          </a:prstGeom>
          <a:noFill/>
        </p:spPr>
        <p:txBody>
          <a:bodyPr wrap="square" rtlCol="0">
            <a:spAutoFit/>
          </a:bodyPr>
          <a:lstStyle/>
          <a:p>
            <a:r>
              <a:rPr lang="fr-FR" sz="4400" b="1" dirty="0">
                <a:solidFill>
                  <a:schemeClr val="tx2"/>
                </a:solidFill>
                <a:latin typeface="Gill Sans MT" pitchFamily="34" charset="0"/>
              </a:rPr>
              <a:t>La Fête du Timbre 2024  </a:t>
            </a:r>
          </a:p>
        </p:txBody>
      </p:sp>
      <p:sp>
        <p:nvSpPr>
          <p:cNvPr id="3" name="ZoneTexte 2"/>
          <p:cNvSpPr txBox="1"/>
          <p:nvPr/>
        </p:nvSpPr>
        <p:spPr>
          <a:xfrm>
            <a:off x="5791893" y="1112290"/>
            <a:ext cx="2794894" cy="584775"/>
          </a:xfrm>
          <a:prstGeom prst="rect">
            <a:avLst/>
          </a:prstGeom>
          <a:noFill/>
        </p:spPr>
        <p:txBody>
          <a:bodyPr wrap="square" rtlCol="0">
            <a:spAutoFit/>
          </a:bodyPr>
          <a:lstStyle/>
          <a:p>
            <a:r>
              <a:rPr lang="fr-FR" sz="3200" b="1" dirty="0"/>
              <a:t>9 et 10 mars</a:t>
            </a:r>
          </a:p>
        </p:txBody>
      </p:sp>
      <p:sp>
        <p:nvSpPr>
          <p:cNvPr id="4" name="ZoneTexte 3"/>
          <p:cNvSpPr txBox="1"/>
          <p:nvPr/>
        </p:nvSpPr>
        <p:spPr>
          <a:xfrm>
            <a:off x="6145222" y="1737682"/>
            <a:ext cx="2088233" cy="646331"/>
          </a:xfrm>
          <a:prstGeom prst="rect">
            <a:avLst/>
          </a:prstGeom>
          <a:noFill/>
        </p:spPr>
        <p:txBody>
          <a:bodyPr wrap="square" rtlCol="0">
            <a:spAutoFit/>
          </a:bodyPr>
          <a:lstStyle/>
          <a:p>
            <a:r>
              <a:rPr lang="fr-FR" b="1" dirty="0"/>
              <a:t>Souvenirs édités </a:t>
            </a:r>
            <a:br>
              <a:rPr lang="fr-FR" b="1" dirty="0"/>
            </a:br>
            <a:r>
              <a:rPr lang="fr-FR" b="1" dirty="0"/>
              <a:t>par la Fédération</a:t>
            </a:r>
          </a:p>
        </p:txBody>
      </p:sp>
      <p:pic>
        <p:nvPicPr>
          <p:cNvPr id="15" name="Picture 2" descr="C:\Users\Poste\Desktop\DOC LOGO FFAP 2016 couleu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18A145FB-0BEC-10B5-E1B4-00C3417D3AA7}"/>
              </a:ext>
            </a:extLst>
          </p:cNvPr>
          <p:cNvGrpSpPr/>
          <p:nvPr/>
        </p:nvGrpSpPr>
        <p:grpSpPr>
          <a:xfrm>
            <a:off x="1908845" y="1473952"/>
            <a:ext cx="2663155" cy="2099064"/>
            <a:chOff x="0" y="0"/>
            <a:chExt cx="2609850" cy="2152650"/>
          </a:xfrm>
        </p:grpSpPr>
        <p:sp>
          <p:nvSpPr>
            <p:cNvPr id="6" name="Zone de texte 12">
              <a:extLst>
                <a:ext uri="{FF2B5EF4-FFF2-40B4-BE49-F238E27FC236}">
                  <a16:creationId xmlns:a16="http://schemas.microsoft.com/office/drawing/2014/main" id="{1891A1F0-3521-2CA0-1884-8AE590FA4AC3}"/>
                </a:ext>
              </a:extLst>
            </p:cNvPr>
            <p:cNvSpPr txBox="1">
              <a:spLocks/>
            </p:cNvSpPr>
            <p:nvPr/>
          </p:nvSpPr>
          <p:spPr>
            <a:xfrm>
              <a:off x="0" y="1857375"/>
              <a:ext cx="1257300" cy="295275"/>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fr-FR" sz="1100">
                  <a:effectLst/>
                  <a:latin typeface="Calibri" panose="020F0502020204030204" pitchFamily="34" charset="0"/>
                  <a:ea typeface="Calibri" panose="020F0502020204030204" pitchFamily="34" charset="0"/>
                  <a:cs typeface="Times New Roman" panose="02020603050405020304" pitchFamily="18" charset="0"/>
                </a:rPr>
                <a:t>Carte postale</a:t>
              </a:r>
            </a:p>
          </p:txBody>
        </p:sp>
        <p:pic>
          <p:nvPicPr>
            <p:cNvPr id="7" name="Image 6">
              <a:extLst>
                <a:ext uri="{FF2B5EF4-FFF2-40B4-BE49-F238E27FC236}">
                  <a16:creationId xmlns:a16="http://schemas.microsoft.com/office/drawing/2014/main" id="{8A1973F8-A232-C582-0A97-16D9B18E8E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609850" cy="1828800"/>
            </a:xfrm>
            <a:prstGeom prst="rect">
              <a:avLst/>
            </a:prstGeom>
            <a:ln>
              <a:solidFill>
                <a:schemeClr val="accent1"/>
              </a:solidFill>
            </a:ln>
          </p:spPr>
        </p:pic>
      </p:grpSp>
      <p:grpSp>
        <p:nvGrpSpPr>
          <p:cNvPr id="8" name="Groupe 7">
            <a:extLst>
              <a:ext uri="{FF2B5EF4-FFF2-40B4-BE49-F238E27FC236}">
                <a16:creationId xmlns:a16="http://schemas.microsoft.com/office/drawing/2014/main" id="{C0565A4F-D4F3-E710-6193-D7AD4E73D72B}"/>
              </a:ext>
            </a:extLst>
          </p:cNvPr>
          <p:cNvGrpSpPr/>
          <p:nvPr/>
        </p:nvGrpSpPr>
        <p:grpSpPr>
          <a:xfrm>
            <a:off x="1851952" y="4053805"/>
            <a:ext cx="2447925" cy="1895475"/>
            <a:chOff x="0" y="0"/>
            <a:chExt cx="2524125" cy="2076450"/>
          </a:xfrm>
        </p:grpSpPr>
        <p:sp>
          <p:nvSpPr>
            <p:cNvPr id="9" name="Zone de texte 13">
              <a:extLst>
                <a:ext uri="{FF2B5EF4-FFF2-40B4-BE49-F238E27FC236}">
                  <a16:creationId xmlns:a16="http://schemas.microsoft.com/office/drawing/2014/main" id="{8DF4AA62-A7D7-725A-EE58-FE2B70070409}"/>
                </a:ext>
              </a:extLst>
            </p:cNvPr>
            <p:cNvSpPr txBox="1">
              <a:spLocks/>
            </p:cNvSpPr>
            <p:nvPr/>
          </p:nvSpPr>
          <p:spPr>
            <a:xfrm>
              <a:off x="0" y="1781175"/>
              <a:ext cx="1257300" cy="295275"/>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fr-FR" sz="1100">
                  <a:effectLst/>
                  <a:latin typeface="Calibri" panose="020F0502020204030204" pitchFamily="34" charset="0"/>
                  <a:ea typeface="Calibri" panose="020F0502020204030204" pitchFamily="34" charset="0"/>
                  <a:cs typeface="Times New Roman" panose="02020603050405020304" pitchFamily="18" charset="0"/>
                </a:rPr>
                <a:t>Petite enveloppe</a:t>
              </a:r>
            </a:p>
          </p:txBody>
        </p:sp>
        <p:pic>
          <p:nvPicPr>
            <p:cNvPr id="11" name="Image 10">
              <a:extLst>
                <a:ext uri="{FF2B5EF4-FFF2-40B4-BE49-F238E27FC236}">
                  <a16:creationId xmlns:a16="http://schemas.microsoft.com/office/drawing/2014/main" id="{B0E76938-A2B8-C9BE-F5E3-89B2F22733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2524125" cy="1781175"/>
            </a:xfrm>
            <a:prstGeom prst="rect">
              <a:avLst/>
            </a:prstGeom>
            <a:ln>
              <a:solidFill>
                <a:schemeClr val="accent1"/>
              </a:solidFill>
            </a:ln>
          </p:spPr>
        </p:pic>
      </p:grpSp>
      <p:grpSp>
        <p:nvGrpSpPr>
          <p:cNvPr id="12" name="Groupe 11">
            <a:extLst>
              <a:ext uri="{FF2B5EF4-FFF2-40B4-BE49-F238E27FC236}">
                <a16:creationId xmlns:a16="http://schemas.microsoft.com/office/drawing/2014/main" id="{81E84C99-4EA6-F3C1-667B-B156DF37A973}"/>
              </a:ext>
            </a:extLst>
          </p:cNvPr>
          <p:cNvGrpSpPr/>
          <p:nvPr/>
        </p:nvGrpSpPr>
        <p:grpSpPr>
          <a:xfrm>
            <a:off x="5038694" y="3108216"/>
            <a:ext cx="3282823" cy="2731544"/>
            <a:chOff x="0" y="0"/>
            <a:chExt cx="2447925" cy="2095500"/>
          </a:xfrm>
        </p:grpSpPr>
        <p:sp>
          <p:nvSpPr>
            <p:cNvPr id="16" name="Zone de texte 25">
              <a:extLst>
                <a:ext uri="{FF2B5EF4-FFF2-40B4-BE49-F238E27FC236}">
                  <a16:creationId xmlns:a16="http://schemas.microsoft.com/office/drawing/2014/main" id="{478151E3-DD07-8B38-7EFC-D30863C6F313}"/>
                </a:ext>
              </a:extLst>
            </p:cNvPr>
            <p:cNvSpPr txBox="1">
              <a:spLocks/>
            </p:cNvSpPr>
            <p:nvPr/>
          </p:nvSpPr>
          <p:spPr>
            <a:xfrm>
              <a:off x="0" y="1790700"/>
              <a:ext cx="1257300" cy="304800"/>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fr-FR" sz="1100">
                  <a:effectLst/>
                  <a:latin typeface="Calibri" panose="020F0502020204030204" pitchFamily="34" charset="0"/>
                  <a:ea typeface="Calibri" panose="020F0502020204030204" pitchFamily="34" charset="0"/>
                  <a:cs typeface="Times New Roman" panose="02020603050405020304" pitchFamily="18" charset="0"/>
                </a:rPr>
                <a:t>Grande enveloppe</a:t>
              </a:r>
            </a:p>
          </p:txBody>
        </p:sp>
        <p:pic>
          <p:nvPicPr>
            <p:cNvPr id="18" name="Image 17">
              <a:extLst>
                <a:ext uri="{FF2B5EF4-FFF2-40B4-BE49-F238E27FC236}">
                  <a16:creationId xmlns:a16="http://schemas.microsoft.com/office/drawing/2014/main" id="{1FD29E9A-A2FE-6727-0B3D-7A89C537D6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2447925" cy="1771650"/>
            </a:xfrm>
            <a:prstGeom prst="rect">
              <a:avLst/>
            </a:prstGeom>
            <a:ln>
              <a:solidFill>
                <a:schemeClr val="accent1"/>
              </a:solidFill>
            </a:ln>
          </p:spPr>
        </p:pic>
      </p:grpSp>
    </p:spTree>
    <p:custDataLst>
      <p:tags r:id="rId1"/>
    </p:custDataLst>
    <p:extLst>
      <p:ext uri="{BB962C8B-B14F-4D97-AF65-F5344CB8AC3E}">
        <p14:creationId xmlns:p14="http://schemas.microsoft.com/office/powerpoint/2010/main" val="3773730429"/>
      </p:ext>
    </p:extLst>
  </p:cSld>
  <p:clrMapOvr>
    <a:masterClrMapping/>
  </p:clrMapOvr>
  <p:transition spd="slow" advClick="0" advTm="4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5" y="0"/>
            <a:ext cx="1129256" cy="687515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259632" y="476672"/>
            <a:ext cx="7704855" cy="1124603"/>
          </a:xfrm>
          <a:prstGeom prst="rect">
            <a:avLst/>
          </a:prstGeom>
          <a:noFill/>
        </p:spPr>
        <p:txBody>
          <a:bodyPr wrap="square" rtlCol="0">
            <a:spAutoFit/>
          </a:bodyPr>
          <a:lstStyle/>
          <a:p>
            <a:pPr>
              <a:lnSpc>
                <a:spcPts val="4000"/>
              </a:lnSpc>
            </a:pPr>
            <a:r>
              <a:rPr lang="fr-FR" sz="4400" b="1" dirty="0">
                <a:solidFill>
                  <a:schemeClr val="tx2"/>
                </a:solidFill>
                <a:latin typeface="Gill Sans MT" pitchFamily="34" charset="0"/>
              </a:rPr>
              <a:t>L’exposition nationale et</a:t>
            </a:r>
          </a:p>
          <a:p>
            <a:pPr>
              <a:lnSpc>
                <a:spcPts val="4000"/>
              </a:lnSpc>
            </a:pPr>
            <a:r>
              <a:rPr lang="fr-FR" sz="4400" b="1" dirty="0">
                <a:solidFill>
                  <a:schemeClr val="tx2"/>
                </a:solidFill>
                <a:latin typeface="Gill Sans MT" pitchFamily="34" charset="0"/>
              </a:rPr>
              <a:t>le congrès annuel </a:t>
            </a:r>
          </a:p>
        </p:txBody>
      </p:sp>
      <p:sp>
        <p:nvSpPr>
          <p:cNvPr id="2" name="ZoneTexte 1"/>
          <p:cNvSpPr txBox="1"/>
          <p:nvPr/>
        </p:nvSpPr>
        <p:spPr>
          <a:xfrm>
            <a:off x="1120880" y="1988840"/>
            <a:ext cx="7843607" cy="964367"/>
          </a:xfrm>
          <a:prstGeom prst="rect">
            <a:avLst/>
          </a:prstGeom>
          <a:noFill/>
        </p:spPr>
        <p:txBody>
          <a:bodyPr wrap="square" rtlCol="0">
            <a:spAutoFit/>
          </a:bodyPr>
          <a:lstStyle/>
          <a:p>
            <a:pPr>
              <a:lnSpc>
                <a:spcPts val="3400"/>
              </a:lnSpc>
            </a:pPr>
            <a:r>
              <a:rPr lang="fr-FR" sz="3200" b="1" spc="-100" dirty="0">
                <a:solidFill>
                  <a:schemeClr val="tx2"/>
                </a:solidFill>
                <a:latin typeface="Gill Sans MT" pitchFamily="34" charset="0"/>
              </a:rPr>
              <a:t>Une année à Paris (2022)</a:t>
            </a:r>
            <a:br>
              <a:rPr lang="fr-FR" sz="3200" b="1" spc="-100" dirty="0">
                <a:solidFill>
                  <a:schemeClr val="tx2"/>
                </a:solidFill>
                <a:latin typeface="Gill Sans MT" pitchFamily="34" charset="0"/>
              </a:rPr>
            </a:br>
            <a:r>
              <a:rPr lang="fr-FR" sz="3200" b="1" spc="-100" dirty="0">
                <a:solidFill>
                  <a:schemeClr val="tx2"/>
                </a:solidFill>
                <a:latin typeface="Gill Sans MT" pitchFamily="34" charset="0"/>
              </a:rPr>
              <a:t>Une année en province  (Chalons  2023)</a:t>
            </a:r>
          </a:p>
        </p:txBody>
      </p:sp>
      <p:sp>
        <p:nvSpPr>
          <p:cNvPr id="6" name="ZoneTexte 5"/>
          <p:cNvSpPr txBox="1"/>
          <p:nvPr/>
        </p:nvSpPr>
        <p:spPr>
          <a:xfrm>
            <a:off x="1115616" y="3212976"/>
            <a:ext cx="7992887" cy="1400383"/>
          </a:xfrm>
          <a:prstGeom prst="rect">
            <a:avLst/>
          </a:prstGeom>
          <a:noFill/>
        </p:spPr>
        <p:txBody>
          <a:bodyPr wrap="square" rtlCol="0">
            <a:spAutoFit/>
          </a:bodyPr>
          <a:lstStyle/>
          <a:p>
            <a:pPr>
              <a:lnSpc>
                <a:spcPts val="3400"/>
              </a:lnSpc>
            </a:pPr>
            <a:r>
              <a:rPr lang="fr-FR" sz="3200" b="1" spc="-150" dirty="0">
                <a:solidFill>
                  <a:schemeClr val="tx2"/>
                </a:solidFill>
                <a:latin typeface="Gill Sans MT" pitchFamily="34" charset="0"/>
              </a:rPr>
              <a:t>Une grande exposition,  plus de 1000 cadres :  histoire postale,  philatélie traditionnelle, thématique, cartes postales,  jeunesse . . .</a:t>
            </a:r>
            <a:endParaRPr lang="fr-FR" sz="3200" spc="-150" dirty="0">
              <a:solidFill>
                <a:schemeClr val="tx2"/>
              </a:solidFill>
              <a:latin typeface="Gill Sans MT" pitchFamily="34" charset="0"/>
            </a:endParaRPr>
          </a:p>
        </p:txBody>
      </p:sp>
      <p:sp>
        <p:nvSpPr>
          <p:cNvPr id="8" name="ZoneTexte 7"/>
          <p:cNvSpPr txBox="1"/>
          <p:nvPr/>
        </p:nvSpPr>
        <p:spPr>
          <a:xfrm>
            <a:off x="1115616" y="4773051"/>
            <a:ext cx="7376063" cy="1400383"/>
          </a:xfrm>
          <a:prstGeom prst="rect">
            <a:avLst/>
          </a:prstGeom>
          <a:noFill/>
        </p:spPr>
        <p:txBody>
          <a:bodyPr wrap="square" rtlCol="0">
            <a:spAutoFit/>
          </a:bodyPr>
          <a:lstStyle/>
          <a:p>
            <a:pPr>
              <a:lnSpc>
                <a:spcPts val="3400"/>
              </a:lnSpc>
            </a:pPr>
            <a:r>
              <a:rPr lang="fr-FR" sz="3200" b="1" spc="-100" dirty="0">
                <a:solidFill>
                  <a:schemeClr val="tx2"/>
                </a:solidFill>
                <a:latin typeface="Gill Sans MT" pitchFamily="34" charset="0"/>
              </a:rPr>
              <a:t>L’assemblée générale qui rassemble </a:t>
            </a:r>
            <a:br>
              <a:rPr lang="fr-FR" sz="3200" b="1" spc="-100" dirty="0">
                <a:solidFill>
                  <a:schemeClr val="tx2"/>
                </a:solidFill>
                <a:latin typeface="Gill Sans MT" pitchFamily="34" charset="0"/>
              </a:rPr>
            </a:br>
            <a:r>
              <a:rPr lang="fr-FR" sz="3200" b="1" spc="-100" dirty="0">
                <a:solidFill>
                  <a:schemeClr val="tx2"/>
                </a:solidFill>
                <a:latin typeface="Gill Sans MT" pitchFamily="34" charset="0"/>
              </a:rPr>
              <a:t>plus de 400 délégués venant de toutes les régions</a:t>
            </a:r>
            <a:endParaRPr lang="fr-FR" sz="3200" spc="-100" dirty="0">
              <a:solidFill>
                <a:schemeClr val="tx2"/>
              </a:solidFill>
              <a:latin typeface="Gill Sans MT" pitchFamily="34" charset="0"/>
            </a:endParaRPr>
          </a:p>
        </p:txBody>
      </p:sp>
      <p:pic>
        <p:nvPicPr>
          <p:cNvPr id="10" name="Picture 2" descr="C:\Users\Poste\Desktop\DOC LOGO FFAP 2016 couleu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9595439"/>
      </p:ext>
    </p:extLst>
  </p:cSld>
  <p:clrMapOvr>
    <a:masterClrMapping/>
  </p:clrMapOvr>
  <p:transition spd="slow" advClick="0" advTm="4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483768" y="193671"/>
            <a:ext cx="6432435" cy="1200329"/>
          </a:xfrm>
          <a:prstGeom prst="rect">
            <a:avLst/>
          </a:prstGeom>
          <a:noFill/>
        </p:spPr>
        <p:txBody>
          <a:bodyPr wrap="square" rtlCol="0">
            <a:spAutoFit/>
          </a:bodyPr>
          <a:lstStyle/>
          <a:p>
            <a:pPr algn="ctr"/>
            <a:r>
              <a:rPr lang="fr-FR" sz="3600" b="1" spc="-100" dirty="0">
                <a:solidFill>
                  <a:schemeClr val="tx2"/>
                </a:solidFill>
                <a:latin typeface="Gill Sans MT" pitchFamily="34" charset="0"/>
              </a:rPr>
              <a:t>Exposition  nationale  2023</a:t>
            </a:r>
            <a:br>
              <a:rPr lang="fr-FR" sz="3600" b="1" spc="-100" dirty="0">
                <a:solidFill>
                  <a:schemeClr val="tx2"/>
                </a:solidFill>
                <a:latin typeface="Gill Sans MT" pitchFamily="34" charset="0"/>
              </a:rPr>
            </a:br>
            <a:r>
              <a:rPr lang="fr-FR" sz="3600" b="1" spc="-100" dirty="0">
                <a:solidFill>
                  <a:schemeClr val="tx2"/>
                </a:solidFill>
                <a:latin typeface="Gill Sans MT" pitchFamily="34" charset="0"/>
              </a:rPr>
              <a:t>Chalon-sur-Saône</a:t>
            </a:r>
          </a:p>
        </p:txBody>
      </p:sp>
      <p:pic>
        <p:nvPicPr>
          <p:cNvPr id="11" name="Picture 2" descr="C:\Users\Poste\Desktop\DOC LOGO FFAP 2016 couleu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H:\Philatélie\FFAP\Site Internet\site_nouveau_2017\photos_pour_site\cholet_2017\IMG_74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87200" y="-7543800"/>
            <a:ext cx="8618400" cy="5745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t 1">
            <a:extLst>
              <a:ext uri="{FF2B5EF4-FFF2-40B4-BE49-F238E27FC236}">
                <a16:creationId xmlns:a16="http://schemas.microsoft.com/office/drawing/2014/main" id="{64516E59-4710-B7B8-5402-A7D21E00C354}"/>
              </a:ext>
            </a:extLst>
          </p:cNvPr>
          <p:cNvGraphicFramePr>
            <a:graphicFrameLocks noChangeAspect="1"/>
          </p:cNvGraphicFramePr>
          <p:nvPr>
            <p:extLst>
              <p:ext uri="{D42A27DB-BD31-4B8C-83A1-F6EECF244321}">
                <p14:modId xmlns:p14="http://schemas.microsoft.com/office/powerpoint/2010/main" val="962964315"/>
              </p:ext>
            </p:extLst>
          </p:nvPr>
        </p:nvGraphicFramePr>
        <p:xfrm>
          <a:off x="92075" y="92075"/>
          <a:ext cx="1600200" cy="514350"/>
        </p:xfrm>
        <a:graphic>
          <a:graphicData uri="http://schemas.openxmlformats.org/presentationml/2006/ole">
            <mc:AlternateContent xmlns:mc="http://schemas.openxmlformats.org/markup-compatibility/2006">
              <mc:Choice xmlns:v="urn:schemas-microsoft-com:vml" Requires="v">
                <p:oleObj name="Objet d’environnement du Gestionnaire de liaisons" showAsIcon="1" r:id="rId6" imgW="1600288" imgH="514350" progId="Package">
                  <p:embed/>
                </p:oleObj>
              </mc:Choice>
              <mc:Fallback>
                <p:oleObj name="Objet d’environnement du Gestionnaire de liaisons" showAsIcon="1" r:id="rId6" imgW="1600288" imgH="514350" progId="Package">
                  <p:embed/>
                  <p:pic>
                    <p:nvPicPr>
                      <p:cNvPr id="0" name=""/>
                      <p:cNvPicPr/>
                      <p:nvPr/>
                    </p:nvPicPr>
                    <p:blipFill>
                      <a:blip r:embed="rId7"/>
                      <a:stretch>
                        <a:fillRect/>
                      </a:stretch>
                    </p:blipFill>
                    <p:spPr>
                      <a:xfrm>
                        <a:off x="92075" y="92075"/>
                        <a:ext cx="1600200" cy="514350"/>
                      </a:xfrm>
                      <a:prstGeom prst="rect">
                        <a:avLst/>
                      </a:prstGeom>
                    </p:spPr>
                  </p:pic>
                </p:oleObj>
              </mc:Fallback>
            </mc:AlternateContent>
          </a:graphicData>
        </a:graphic>
      </p:graphicFrame>
      <p:pic>
        <p:nvPicPr>
          <p:cNvPr id="7" name="Image 6">
            <a:extLst>
              <a:ext uri="{FF2B5EF4-FFF2-40B4-BE49-F238E27FC236}">
                <a16:creationId xmlns:a16="http://schemas.microsoft.com/office/drawing/2014/main" id="{56BEB16B-60DC-9465-F021-028B04969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17554" y="2224539"/>
            <a:ext cx="3964862" cy="1786932"/>
          </a:xfrm>
          <a:prstGeom prst="rect">
            <a:avLst/>
          </a:prstGeom>
        </p:spPr>
      </p:pic>
      <p:pic>
        <p:nvPicPr>
          <p:cNvPr id="10" name="Image 9">
            <a:extLst>
              <a:ext uri="{FF2B5EF4-FFF2-40B4-BE49-F238E27FC236}">
                <a16:creationId xmlns:a16="http://schemas.microsoft.com/office/drawing/2014/main" id="{B211DB3F-0219-B9CF-B635-26DDECC927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0654" y="4653136"/>
            <a:ext cx="3964865" cy="1786933"/>
          </a:xfrm>
          <a:prstGeom prst="rect">
            <a:avLst/>
          </a:prstGeom>
        </p:spPr>
      </p:pic>
      <p:pic>
        <p:nvPicPr>
          <p:cNvPr id="13" name="Image 12">
            <a:extLst>
              <a:ext uri="{FF2B5EF4-FFF2-40B4-BE49-F238E27FC236}">
                <a16:creationId xmlns:a16="http://schemas.microsoft.com/office/drawing/2014/main" id="{ABCFCBAE-93B2-3352-4188-21D01A765D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34798" y="4202455"/>
            <a:ext cx="3404928" cy="2106865"/>
          </a:xfrm>
          <a:prstGeom prst="rect">
            <a:avLst/>
          </a:prstGeom>
        </p:spPr>
      </p:pic>
      <p:pic>
        <p:nvPicPr>
          <p:cNvPr id="15" name="Image 14">
            <a:extLst>
              <a:ext uri="{FF2B5EF4-FFF2-40B4-BE49-F238E27FC236}">
                <a16:creationId xmlns:a16="http://schemas.microsoft.com/office/drawing/2014/main" id="{10D1FEAA-F756-3B53-C28E-9577917CB7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6606805" y="2071211"/>
            <a:ext cx="3183856" cy="1434939"/>
          </a:xfrm>
          <a:prstGeom prst="rect">
            <a:avLst/>
          </a:prstGeom>
        </p:spPr>
      </p:pic>
      <p:pic>
        <p:nvPicPr>
          <p:cNvPr id="5" name="Image 4">
            <a:extLst>
              <a:ext uri="{FF2B5EF4-FFF2-40B4-BE49-F238E27FC236}">
                <a16:creationId xmlns:a16="http://schemas.microsoft.com/office/drawing/2014/main" id="{D2E0A8C9-18A3-31A6-8F91-2E6361362336}"/>
              </a:ext>
            </a:extLst>
          </p:cNvPr>
          <p:cNvPicPr>
            <a:picLocks noChangeAspect="1"/>
          </p:cNvPicPr>
          <p:nvPr/>
        </p:nvPicPr>
        <p:blipFill>
          <a:blip r:embed="rId12"/>
          <a:stretch>
            <a:fillRect/>
          </a:stretch>
        </p:blipFill>
        <p:spPr>
          <a:xfrm>
            <a:off x="1534797" y="923971"/>
            <a:ext cx="2173108" cy="3183856"/>
          </a:xfrm>
          <a:prstGeom prst="rect">
            <a:avLst/>
          </a:prstGeom>
        </p:spPr>
      </p:pic>
    </p:spTree>
    <p:custDataLst>
      <p:tags r:id="rId1"/>
    </p:custDataLst>
    <p:extLst>
      <p:ext uri="{BB962C8B-B14F-4D97-AF65-F5344CB8AC3E}">
        <p14:creationId xmlns:p14="http://schemas.microsoft.com/office/powerpoint/2010/main" val="1550965200"/>
      </p:ext>
    </p:extLst>
  </p:cSld>
  <p:clrMapOvr>
    <a:masterClrMapping/>
  </p:clrMapOvr>
  <p:transition spd="slow" advClick="0" advTm="4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037900" y="388165"/>
            <a:ext cx="7206508" cy="584775"/>
          </a:xfrm>
          <a:prstGeom prst="rect">
            <a:avLst/>
          </a:prstGeom>
          <a:noFill/>
        </p:spPr>
        <p:txBody>
          <a:bodyPr wrap="square" rtlCol="0">
            <a:spAutoFit/>
          </a:bodyPr>
          <a:lstStyle/>
          <a:p>
            <a:r>
              <a:rPr lang="fr-FR" sz="3200" b="1" spc="-100" dirty="0">
                <a:solidFill>
                  <a:schemeClr val="tx2"/>
                </a:solidFill>
                <a:latin typeface="Gill Sans MT" pitchFamily="34" charset="0"/>
              </a:rPr>
              <a:t>Assemblée générale 2023 et palmarès</a:t>
            </a:r>
          </a:p>
        </p:txBody>
      </p:sp>
      <p:pic>
        <p:nvPicPr>
          <p:cNvPr id="70658" name="Picture 2" descr="C:\Users\Poste\Documents\Philatélie copiés\FFAP\congrès\congres 2012\photos Georges\photos\inauguration 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59400" y="-11658600"/>
            <a:ext cx="378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70659" name="Picture 3" descr="C:\Users\Poste\Documents\Philatélie copiés\FFAP\congrès\congres 2012\photos Georges\photos\inauguration 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59400" y="-10972600"/>
            <a:ext cx="432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70660" name="Picture 4" descr="C:\Users\Poste\Documents\Philatélie copiés\FFAP\congrès\congres 2012\photos Georges\photos\inauguration 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07000" y="-11506200"/>
            <a:ext cx="432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Poste\Desktop\DOC LOGO FFAP 2016 couleu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5C7BB615-4F36-6137-0011-902D896A38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708" y="980445"/>
            <a:ext cx="3675292" cy="2756469"/>
          </a:xfrm>
          <a:prstGeom prst="rect">
            <a:avLst/>
          </a:prstGeom>
        </p:spPr>
      </p:pic>
      <p:pic>
        <p:nvPicPr>
          <p:cNvPr id="8" name="Image 7">
            <a:extLst>
              <a:ext uri="{FF2B5EF4-FFF2-40B4-BE49-F238E27FC236}">
                <a16:creationId xmlns:a16="http://schemas.microsoft.com/office/drawing/2014/main" id="{0CC0EB89-51A6-A23A-F6F0-44EDA98750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66320" y="1772816"/>
            <a:ext cx="4952934" cy="2232248"/>
          </a:xfrm>
          <a:prstGeom prst="rect">
            <a:avLst/>
          </a:prstGeom>
        </p:spPr>
      </p:pic>
      <p:pic>
        <p:nvPicPr>
          <p:cNvPr id="10" name="Image 9">
            <a:extLst>
              <a:ext uri="{FF2B5EF4-FFF2-40B4-BE49-F238E27FC236}">
                <a16:creationId xmlns:a16="http://schemas.microsoft.com/office/drawing/2014/main" id="{2E278ED0-FF51-3FFF-873F-0CD912DB38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926468" y="4396943"/>
            <a:ext cx="3429000" cy="1545423"/>
          </a:xfrm>
          <a:prstGeom prst="rect">
            <a:avLst/>
          </a:prstGeom>
        </p:spPr>
      </p:pic>
      <p:pic>
        <p:nvPicPr>
          <p:cNvPr id="12" name="Image 11">
            <a:extLst>
              <a:ext uri="{FF2B5EF4-FFF2-40B4-BE49-F238E27FC236}">
                <a16:creationId xmlns:a16="http://schemas.microsoft.com/office/drawing/2014/main" id="{EE04A5D7-7300-1F14-E7D8-31D31E29C70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6134" y="4008715"/>
            <a:ext cx="5530632" cy="2492612"/>
          </a:xfrm>
          <a:prstGeom prst="rect">
            <a:avLst/>
          </a:prstGeom>
        </p:spPr>
      </p:pic>
    </p:spTree>
    <p:custDataLst>
      <p:tags r:id="rId1"/>
    </p:custDataLst>
    <p:extLst>
      <p:ext uri="{BB962C8B-B14F-4D97-AF65-F5344CB8AC3E}">
        <p14:creationId xmlns:p14="http://schemas.microsoft.com/office/powerpoint/2010/main" val="4275724769"/>
      </p:ext>
    </p:extLst>
  </p:cSld>
  <p:clrMapOvr>
    <a:masterClrMapping/>
  </p:clrMapOvr>
  <p:transition spd="slow" advClick="0" advTm="4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115616" y="296673"/>
            <a:ext cx="7920879" cy="646331"/>
          </a:xfrm>
          <a:prstGeom prst="rect">
            <a:avLst/>
          </a:prstGeom>
          <a:noFill/>
        </p:spPr>
        <p:txBody>
          <a:bodyPr wrap="square" rtlCol="0">
            <a:spAutoFit/>
          </a:bodyPr>
          <a:lstStyle/>
          <a:p>
            <a:pPr algn="ctr"/>
            <a:r>
              <a:rPr lang="fr-FR" sz="3600" b="1" spc="-100" dirty="0">
                <a:solidFill>
                  <a:schemeClr val="tx2"/>
                </a:solidFill>
                <a:latin typeface="Gill Sans MT" pitchFamily="34" charset="0"/>
              </a:rPr>
              <a:t>Expositions internationales 2023</a:t>
            </a:r>
          </a:p>
        </p:txBody>
      </p:sp>
      <p:pic>
        <p:nvPicPr>
          <p:cNvPr id="13" name="Picture 2" descr="C:\Users\Poste\Desktop\DOC LOGO FFAP 2016 couleu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9A817D70-D4C6-133F-3D77-CFD5198811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6882" y="4374964"/>
            <a:ext cx="2749437" cy="2062078"/>
          </a:xfrm>
          <a:prstGeom prst="rect">
            <a:avLst/>
          </a:prstGeom>
        </p:spPr>
      </p:pic>
      <p:pic>
        <p:nvPicPr>
          <p:cNvPr id="5" name="Image 4">
            <a:extLst>
              <a:ext uri="{FF2B5EF4-FFF2-40B4-BE49-F238E27FC236}">
                <a16:creationId xmlns:a16="http://schemas.microsoft.com/office/drawing/2014/main" id="{140DC8E7-FB7B-64E8-AF7B-9341147BD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096" y="4410952"/>
            <a:ext cx="2701454" cy="2026090"/>
          </a:xfrm>
          <a:prstGeom prst="rect">
            <a:avLst/>
          </a:prstGeom>
        </p:spPr>
      </p:pic>
      <p:pic>
        <p:nvPicPr>
          <p:cNvPr id="1026" name="Picture 2">
            <a:extLst>
              <a:ext uri="{FF2B5EF4-FFF2-40B4-BE49-F238E27FC236}">
                <a16:creationId xmlns:a16="http://schemas.microsoft.com/office/drawing/2014/main" id="{5BFCF386-9D9C-2FCE-E50D-3D874B155C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13703" y="1222744"/>
            <a:ext cx="1566358" cy="15502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8AF31DC-3C8E-0F39-82B7-E0277E6551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5727" y="1066926"/>
            <a:ext cx="2223054" cy="17406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1085C5B-1C29-6E10-7688-9A93AE97179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09925" y="1032679"/>
            <a:ext cx="2509274" cy="13897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51E2F7E-3B16-6B51-67D9-6481A099EE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6695727" y="2931480"/>
            <a:ext cx="2340768" cy="79773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23906D00-F44E-DAF6-3D06-7CE53095C6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99793" y="2566134"/>
            <a:ext cx="3630100" cy="1636057"/>
          </a:xfrm>
          <a:prstGeom prst="rect">
            <a:avLst/>
          </a:prstGeom>
        </p:spPr>
      </p:pic>
    </p:spTree>
    <p:custDataLst>
      <p:tags r:id="rId1"/>
    </p:custDataLst>
    <p:extLst>
      <p:ext uri="{BB962C8B-B14F-4D97-AF65-F5344CB8AC3E}">
        <p14:creationId xmlns:p14="http://schemas.microsoft.com/office/powerpoint/2010/main" val="128662872"/>
      </p:ext>
    </p:extLst>
  </p:cSld>
  <p:clrMapOvr>
    <a:masterClrMapping/>
  </p:clrMapOvr>
  <p:transition spd="slow" advClick="0" advTm="4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400197" y="5647946"/>
            <a:ext cx="4752528" cy="646331"/>
          </a:xfrm>
          <a:prstGeom prst="rect">
            <a:avLst/>
          </a:prstGeom>
          <a:noFill/>
        </p:spPr>
        <p:txBody>
          <a:bodyPr wrap="square" rtlCol="0">
            <a:spAutoFit/>
          </a:bodyPr>
          <a:lstStyle/>
          <a:p>
            <a:r>
              <a:rPr lang="fr-FR" b="1" spc="-100" dirty="0">
                <a:solidFill>
                  <a:schemeClr val="tx2"/>
                </a:solidFill>
                <a:latin typeface="Gill Sans MT" pitchFamily="34" charset="0"/>
              </a:rPr>
              <a:t>Mérite Philatélique</a:t>
            </a:r>
          </a:p>
          <a:p>
            <a:r>
              <a:rPr lang="fr-FR" b="1" spc="-100" dirty="0">
                <a:solidFill>
                  <a:schemeClr val="tx2"/>
                </a:solidFill>
                <a:latin typeface="Gill Sans MT" pitchFamily="34" charset="0"/>
              </a:rPr>
              <a:t>Le « must » sur proposition </a:t>
            </a:r>
            <a:r>
              <a:rPr lang="fr-FR" b="1" spc="-100">
                <a:solidFill>
                  <a:schemeClr val="tx2"/>
                </a:solidFill>
                <a:latin typeface="Gill Sans MT" pitchFamily="34" charset="0"/>
              </a:rPr>
              <a:t>du Bureau </a:t>
            </a:r>
            <a:r>
              <a:rPr lang="fr-FR" b="1" spc="-100" dirty="0">
                <a:solidFill>
                  <a:schemeClr val="tx2"/>
                </a:solidFill>
                <a:latin typeface="Gill Sans MT" pitchFamily="34" charset="0"/>
              </a:rPr>
              <a:t>fédéral</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453" y="1153225"/>
            <a:ext cx="912878" cy="1342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4748" y="2491249"/>
            <a:ext cx="1150342" cy="116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8601" y="3573016"/>
            <a:ext cx="1457192" cy="134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3533" y="5229200"/>
            <a:ext cx="1065077" cy="1065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4067944" y="1849361"/>
            <a:ext cx="3027062" cy="646331"/>
          </a:xfrm>
          <a:prstGeom prst="rect">
            <a:avLst/>
          </a:prstGeom>
          <a:noFill/>
        </p:spPr>
        <p:txBody>
          <a:bodyPr wrap="square" rtlCol="0">
            <a:spAutoFit/>
          </a:bodyPr>
          <a:lstStyle/>
          <a:p>
            <a:pPr lvl="0"/>
            <a:r>
              <a:rPr lang="fr-FR" b="1" spc="-100" dirty="0">
                <a:solidFill>
                  <a:schemeClr val="tx2"/>
                </a:solidFill>
                <a:latin typeface="Gill Sans MT" pitchFamily="34" charset="0"/>
              </a:rPr>
              <a:t>Plaquettes Biscara</a:t>
            </a:r>
          </a:p>
          <a:p>
            <a:pPr lvl="0"/>
            <a:r>
              <a:rPr lang="fr-FR" b="1" spc="-100" dirty="0">
                <a:solidFill>
                  <a:schemeClr val="tx2"/>
                </a:solidFill>
                <a:latin typeface="Gill Sans MT" pitchFamily="34" charset="0"/>
              </a:rPr>
              <a:t>sur proposition des régions</a:t>
            </a:r>
          </a:p>
        </p:txBody>
      </p:sp>
      <p:sp>
        <p:nvSpPr>
          <p:cNvPr id="12" name="ZoneTexte 11"/>
          <p:cNvSpPr txBox="1"/>
          <p:nvPr/>
        </p:nvSpPr>
        <p:spPr>
          <a:xfrm>
            <a:off x="3738023" y="3005717"/>
            <a:ext cx="3785846" cy="646331"/>
          </a:xfrm>
          <a:prstGeom prst="rect">
            <a:avLst/>
          </a:prstGeom>
          <a:noFill/>
        </p:spPr>
        <p:txBody>
          <a:bodyPr wrap="square" rtlCol="0">
            <a:spAutoFit/>
          </a:bodyPr>
          <a:lstStyle/>
          <a:p>
            <a:r>
              <a:rPr lang="fr-FR" b="1" spc="-100" dirty="0">
                <a:solidFill>
                  <a:schemeClr val="tx2"/>
                </a:solidFill>
                <a:latin typeface="Gill Sans MT" pitchFamily="34" charset="0"/>
              </a:rPr>
              <a:t>Médailles Dole</a:t>
            </a:r>
          </a:p>
          <a:p>
            <a:r>
              <a:rPr lang="fr-FR" b="1" spc="-100" dirty="0">
                <a:solidFill>
                  <a:schemeClr val="tx2"/>
                </a:solidFill>
                <a:latin typeface="Gill Sans MT" pitchFamily="34" charset="0"/>
              </a:rPr>
              <a:t>sur proposition du Bureau fédéral</a:t>
            </a:r>
          </a:p>
        </p:txBody>
      </p:sp>
      <p:sp>
        <p:nvSpPr>
          <p:cNvPr id="13" name="ZoneTexte 12"/>
          <p:cNvSpPr txBox="1"/>
          <p:nvPr/>
        </p:nvSpPr>
        <p:spPr>
          <a:xfrm>
            <a:off x="3142137" y="4269566"/>
            <a:ext cx="4082572" cy="646331"/>
          </a:xfrm>
          <a:prstGeom prst="rect">
            <a:avLst/>
          </a:prstGeom>
          <a:noFill/>
        </p:spPr>
        <p:txBody>
          <a:bodyPr wrap="square" rtlCol="0">
            <a:spAutoFit/>
          </a:bodyPr>
          <a:lstStyle/>
          <a:p>
            <a:r>
              <a:rPr lang="fr-FR" b="1" spc="-100" dirty="0">
                <a:solidFill>
                  <a:schemeClr val="tx2"/>
                </a:solidFill>
                <a:latin typeface="Gill Sans MT" pitchFamily="34" charset="0"/>
              </a:rPr>
              <a:t>Trophée Fromaigeat</a:t>
            </a:r>
          </a:p>
          <a:p>
            <a:r>
              <a:rPr lang="fr-FR" b="1" spc="-100" dirty="0">
                <a:solidFill>
                  <a:schemeClr val="tx2"/>
                </a:solidFill>
                <a:latin typeface="Gill Sans MT" pitchFamily="34" charset="0"/>
              </a:rPr>
              <a:t>pour des actions en faveur de la jeunesse </a:t>
            </a:r>
          </a:p>
        </p:txBody>
      </p:sp>
      <p:sp>
        <p:nvSpPr>
          <p:cNvPr id="15" name="ZoneTexte 14"/>
          <p:cNvSpPr txBox="1"/>
          <p:nvPr/>
        </p:nvSpPr>
        <p:spPr>
          <a:xfrm>
            <a:off x="1547664" y="506894"/>
            <a:ext cx="5848007" cy="646331"/>
          </a:xfrm>
          <a:prstGeom prst="rect">
            <a:avLst/>
          </a:prstGeom>
          <a:noFill/>
        </p:spPr>
        <p:txBody>
          <a:bodyPr wrap="square" rtlCol="0">
            <a:spAutoFit/>
          </a:bodyPr>
          <a:lstStyle/>
          <a:p>
            <a:r>
              <a:rPr lang="fr-FR" sz="3600" b="1" spc="-100" dirty="0">
                <a:solidFill>
                  <a:schemeClr val="tx2"/>
                </a:solidFill>
                <a:latin typeface="Gill Sans MT" pitchFamily="34" charset="0"/>
              </a:rPr>
              <a:t>Des récompenses  fédérales</a:t>
            </a:r>
          </a:p>
        </p:txBody>
      </p:sp>
      <p:pic>
        <p:nvPicPr>
          <p:cNvPr id="16" name="Picture 2" descr="C:\Users\Poste\Desktop\DOC LOGO FFAP 2016 couleu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591794"/>
      </p:ext>
    </p:extLst>
  </p:cSld>
  <p:clrMapOvr>
    <a:masterClrMapping/>
  </p:clrMapOvr>
  <p:transition spd="slow" advClick="0" advTm="4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1115617" y="332656"/>
            <a:ext cx="7828447" cy="1118255"/>
          </a:xfrm>
          <a:prstGeom prst="rect">
            <a:avLst/>
          </a:prstGeom>
          <a:noFill/>
        </p:spPr>
        <p:txBody>
          <a:bodyPr wrap="square" rtlCol="0">
            <a:spAutoFit/>
          </a:bodyPr>
          <a:lstStyle/>
          <a:p>
            <a:pPr>
              <a:lnSpc>
                <a:spcPts val="4000"/>
              </a:lnSpc>
            </a:pPr>
            <a:r>
              <a:rPr lang="fr-FR" sz="3600" b="1" spc="-100" dirty="0">
                <a:solidFill>
                  <a:schemeClr val="tx2"/>
                </a:solidFill>
                <a:latin typeface="Gill Sans MT" pitchFamily="34" charset="0"/>
              </a:rPr>
              <a:t>L’émission d’un bloc-feuillet à l’occasion des  Expositions Nationales</a:t>
            </a:r>
          </a:p>
        </p:txBody>
      </p:sp>
      <p:pic>
        <p:nvPicPr>
          <p:cNvPr id="14" name="Picture 2" descr="C:\Users\Poste\Desktop\DOC LOGO FFAP 2016 couleu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5554" y="4553304"/>
            <a:ext cx="2054734" cy="1933987"/>
          </a:xfrm>
          <a:prstGeom prst="rect">
            <a:avLst/>
          </a:prstGeom>
        </p:spPr>
      </p:pic>
      <p:pic>
        <p:nvPicPr>
          <p:cNvPr id="4" name="Image 3">
            <a:extLst>
              <a:ext uri="{FF2B5EF4-FFF2-40B4-BE49-F238E27FC236}">
                <a16:creationId xmlns:a16="http://schemas.microsoft.com/office/drawing/2014/main" id="{0C18DDE4-3047-28CE-B4DB-E32F9CAC6D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162" y="1578290"/>
            <a:ext cx="2083246" cy="1960825"/>
          </a:xfrm>
          <a:prstGeom prst="rect">
            <a:avLst/>
          </a:prstGeom>
        </p:spPr>
      </p:pic>
      <p:pic>
        <p:nvPicPr>
          <p:cNvPr id="6" name="Image 5">
            <a:extLst>
              <a:ext uri="{FF2B5EF4-FFF2-40B4-BE49-F238E27FC236}">
                <a16:creationId xmlns:a16="http://schemas.microsoft.com/office/drawing/2014/main" id="{BBD8ABA1-EEEB-76ED-C704-EC95569C15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1748" y="1432402"/>
            <a:ext cx="2000252" cy="1886289"/>
          </a:xfrm>
          <a:prstGeom prst="rect">
            <a:avLst/>
          </a:prstGeom>
        </p:spPr>
      </p:pic>
      <p:pic>
        <p:nvPicPr>
          <p:cNvPr id="8" name="Image 7">
            <a:extLst>
              <a:ext uri="{FF2B5EF4-FFF2-40B4-BE49-F238E27FC236}">
                <a16:creationId xmlns:a16="http://schemas.microsoft.com/office/drawing/2014/main" id="{F486373F-F4DB-652D-B4F7-56A08BE05E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2178" y="1724537"/>
            <a:ext cx="1894411" cy="1790048"/>
          </a:xfrm>
          <a:prstGeom prst="rect">
            <a:avLst/>
          </a:prstGeom>
        </p:spPr>
      </p:pic>
      <p:pic>
        <p:nvPicPr>
          <p:cNvPr id="11" name="Image 10">
            <a:extLst>
              <a:ext uri="{FF2B5EF4-FFF2-40B4-BE49-F238E27FC236}">
                <a16:creationId xmlns:a16="http://schemas.microsoft.com/office/drawing/2014/main" id="{3604AD11-5DD4-C2E3-6606-404B8C371E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25585" y="1387073"/>
            <a:ext cx="2000253" cy="1882708"/>
          </a:xfrm>
          <a:prstGeom prst="rect">
            <a:avLst/>
          </a:prstGeom>
        </p:spPr>
      </p:pic>
      <p:pic>
        <p:nvPicPr>
          <p:cNvPr id="16" name="Image 15">
            <a:extLst>
              <a:ext uri="{FF2B5EF4-FFF2-40B4-BE49-F238E27FC236}">
                <a16:creationId xmlns:a16="http://schemas.microsoft.com/office/drawing/2014/main" id="{B75847BE-A2F5-D88A-1BE4-6F59A9A676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0704" y="3819354"/>
            <a:ext cx="2083247" cy="1960825"/>
          </a:xfrm>
          <a:prstGeom prst="rect">
            <a:avLst/>
          </a:prstGeom>
        </p:spPr>
      </p:pic>
      <p:pic>
        <p:nvPicPr>
          <p:cNvPr id="18" name="Image 17">
            <a:extLst>
              <a:ext uri="{FF2B5EF4-FFF2-40B4-BE49-F238E27FC236}">
                <a16:creationId xmlns:a16="http://schemas.microsoft.com/office/drawing/2014/main" id="{EE5A9B41-0DAD-1230-BE65-86B352D327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88341" y="4221088"/>
            <a:ext cx="2310369" cy="2174600"/>
          </a:xfrm>
          <a:prstGeom prst="rect">
            <a:avLst/>
          </a:prstGeom>
        </p:spPr>
      </p:pic>
      <p:pic>
        <p:nvPicPr>
          <p:cNvPr id="20" name="Image 19">
            <a:extLst>
              <a:ext uri="{FF2B5EF4-FFF2-40B4-BE49-F238E27FC236}">
                <a16:creationId xmlns:a16="http://schemas.microsoft.com/office/drawing/2014/main" id="{2D9C93D1-CB61-E297-B8C9-8235F2FEA21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02505" y="3675788"/>
            <a:ext cx="2054733" cy="1933987"/>
          </a:xfrm>
          <a:prstGeom prst="rect">
            <a:avLst/>
          </a:prstGeom>
        </p:spPr>
      </p:pic>
    </p:spTree>
    <p:custDataLst>
      <p:tags r:id="rId1"/>
    </p:custDataLst>
    <p:extLst>
      <p:ext uri="{BB962C8B-B14F-4D97-AF65-F5344CB8AC3E}">
        <p14:creationId xmlns:p14="http://schemas.microsoft.com/office/powerpoint/2010/main" val="3012172618"/>
      </p:ext>
    </p:extLst>
  </p:cSld>
  <p:clrMapOvr>
    <a:masterClrMapping/>
  </p:clrMapOvr>
  <p:transition spd="slow" advClick="0" advTm="4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188000" y="476672"/>
            <a:ext cx="8028383" cy="1395254"/>
          </a:xfrm>
          <a:prstGeom prst="rect">
            <a:avLst/>
          </a:prstGeom>
          <a:noFill/>
        </p:spPr>
        <p:txBody>
          <a:bodyPr wrap="square" rtlCol="0">
            <a:spAutoFit/>
          </a:bodyPr>
          <a:lstStyle/>
          <a:p>
            <a:pPr>
              <a:lnSpc>
                <a:spcPts val="4000"/>
              </a:lnSpc>
            </a:pPr>
            <a:r>
              <a:rPr lang="fr-FR" sz="3600" b="1" spc="-100" dirty="0">
                <a:solidFill>
                  <a:schemeClr val="tx2"/>
                </a:solidFill>
                <a:latin typeface="Gill Sans MT" pitchFamily="34" charset="0"/>
              </a:rPr>
              <a:t>Des expositions et </a:t>
            </a:r>
            <a:br>
              <a:rPr lang="fr-FR" sz="3600" b="1" spc="-100" dirty="0">
                <a:solidFill>
                  <a:schemeClr val="tx2"/>
                </a:solidFill>
                <a:latin typeface="Gill Sans MT" pitchFamily="34" charset="0"/>
              </a:rPr>
            </a:br>
            <a:r>
              <a:rPr lang="fr-FR" sz="3600" b="1" spc="-100" dirty="0">
                <a:solidFill>
                  <a:schemeClr val="tx2"/>
                </a:solidFill>
                <a:latin typeface="Gill Sans MT" pitchFamily="34" charset="0"/>
              </a:rPr>
              <a:t>animations  pour la jeunesse </a:t>
            </a:r>
          </a:p>
          <a:p>
            <a:r>
              <a:rPr lang="fr-FR" b="1" dirty="0">
                <a:solidFill>
                  <a:srgbClr val="0070C0"/>
                </a:solidFill>
                <a:latin typeface="Impact" pitchFamily="34" charset="0"/>
              </a:rPr>
              <a:t>   </a:t>
            </a:r>
          </a:p>
        </p:txBody>
      </p:sp>
      <p:sp>
        <p:nvSpPr>
          <p:cNvPr id="2" name="ZoneTexte 1"/>
          <p:cNvSpPr txBox="1"/>
          <p:nvPr/>
        </p:nvSpPr>
        <p:spPr>
          <a:xfrm>
            <a:off x="1178202" y="1900883"/>
            <a:ext cx="7632847" cy="1938992"/>
          </a:xfrm>
          <a:prstGeom prst="rect">
            <a:avLst/>
          </a:prstGeom>
          <a:noFill/>
        </p:spPr>
        <p:txBody>
          <a:bodyPr wrap="square" rtlCol="0">
            <a:spAutoFit/>
          </a:bodyPr>
          <a:lstStyle/>
          <a:p>
            <a:r>
              <a:rPr lang="fr-FR" sz="3400" b="1" dirty="0">
                <a:solidFill>
                  <a:schemeClr val="tx2"/>
                </a:solidFill>
                <a:latin typeface="Gill Sans MT" pitchFamily="34" charset="0"/>
              </a:rPr>
              <a:t>Timbres passion :</a:t>
            </a:r>
          </a:p>
          <a:p>
            <a:r>
              <a:rPr lang="fr-FR" sz="2800" b="1" spc="-100" dirty="0">
                <a:solidFill>
                  <a:schemeClr val="tx2"/>
                </a:solidFill>
                <a:latin typeface="Gill Sans MT" pitchFamily="34" charset="0"/>
              </a:rPr>
              <a:t>Championnat de France  de philatélie jeunesse,</a:t>
            </a:r>
          </a:p>
          <a:p>
            <a:r>
              <a:rPr lang="fr-FR" sz="2800" b="1" spc="-100" dirty="0">
                <a:solidFill>
                  <a:schemeClr val="tx2"/>
                </a:solidFill>
                <a:latin typeface="Gill Sans MT" pitchFamily="34" charset="0"/>
              </a:rPr>
              <a:t>Challenge Pasteur,  Trophée Léonard de Vinci,</a:t>
            </a:r>
          </a:p>
          <a:p>
            <a:r>
              <a:rPr lang="fr-FR" sz="2800" b="1" spc="-100" dirty="0">
                <a:solidFill>
                  <a:schemeClr val="tx2"/>
                </a:solidFill>
                <a:latin typeface="Gill Sans MT" pitchFamily="34" charset="0"/>
              </a:rPr>
              <a:t>Jeux du timbre</a:t>
            </a:r>
          </a:p>
        </p:txBody>
      </p:sp>
      <p:sp>
        <p:nvSpPr>
          <p:cNvPr id="5" name="ZoneTexte 4"/>
          <p:cNvSpPr txBox="1"/>
          <p:nvPr/>
        </p:nvSpPr>
        <p:spPr>
          <a:xfrm>
            <a:off x="1178202" y="3814651"/>
            <a:ext cx="7344816" cy="923330"/>
          </a:xfrm>
          <a:prstGeom prst="rect">
            <a:avLst/>
          </a:prstGeom>
          <a:noFill/>
        </p:spPr>
        <p:txBody>
          <a:bodyPr wrap="square" rtlCol="0">
            <a:spAutoFit/>
          </a:bodyPr>
          <a:lstStyle/>
          <a:p>
            <a:r>
              <a:rPr lang="fr-FR" sz="3400" b="1" spc="-100" dirty="0">
                <a:solidFill>
                  <a:schemeClr val="tx2"/>
                </a:solidFill>
                <a:latin typeface="Gill Sans MT" pitchFamily="34" charset="0"/>
              </a:rPr>
              <a:t>Concours nationaux jeunesse</a:t>
            </a:r>
          </a:p>
          <a:p>
            <a:endParaRPr lang="fr-FR" dirty="0"/>
          </a:p>
        </p:txBody>
      </p:sp>
      <p:sp>
        <p:nvSpPr>
          <p:cNvPr id="9" name="ZoneTexte 8"/>
          <p:cNvSpPr txBox="1"/>
          <p:nvPr/>
        </p:nvSpPr>
        <p:spPr>
          <a:xfrm>
            <a:off x="1188000" y="4869160"/>
            <a:ext cx="7821783" cy="954107"/>
          </a:xfrm>
          <a:prstGeom prst="rect">
            <a:avLst/>
          </a:prstGeom>
          <a:noFill/>
        </p:spPr>
        <p:txBody>
          <a:bodyPr wrap="square" rtlCol="0">
            <a:spAutoFit/>
          </a:bodyPr>
          <a:lstStyle/>
          <a:p>
            <a:r>
              <a:rPr lang="fr-FR" sz="2800" b="1" i="1" spc="-100" dirty="0">
                <a:solidFill>
                  <a:schemeClr val="tx2"/>
                </a:solidFill>
                <a:latin typeface="Gill Sans MT" pitchFamily="34" charset="0"/>
              </a:rPr>
              <a:t>Tout cela grâce au  CNJ, Conseil National Jeunesse ,</a:t>
            </a:r>
          </a:p>
          <a:p>
            <a:r>
              <a:rPr lang="fr-FR" sz="2800" b="1" i="1" spc="-100" dirty="0">
                <a:solidFill>
                  <a:schemeClr val="tx2"/>
                </a:solidFill>
                <a:latin typeface="Gill Sans MT" pitchFamily="34" charset="0"/>
              </a:rPr>
              <a:t>à ses dotations et à ses conseils.</a:t>
            </a:r>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43423">
            <a:off x="7409935" y="536608"/>
            <a:ext cx="139541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61" descr="C:\Users\Poste\Documents\Philatélie copiés\FFAP\communication\logos\Etincelle\haute definition\timbre atelier jeuness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4342" y="3429160"/>
            <a:ext cx="112659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Poste\Desktop\DOC LOGO FFAP 2016 couleu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97132338"/>
      </p:ext>
    </p:extLst>
  </p:cSld>
  <p:clrMapOvr>
    <a:masterClrMapping/>
  </p:clrMapOvr>
  <p:transition spd="slow" advClick="0" advTm="4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5" y="0"/>
            <a:ext cx="1123482" cy="687515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987824" y="5013176"/>
            <a:ext cx="5400600" cy="369332"/>
          </a:xfrm>
          <a:prstGeom prst="rect">
            <a:avLst/>
          </a:prstGeom>
          <a:noFill/>
        </p:spPr>
        <p:txBody>
          <a:bodyPr wrap="square" rtlCol="0">
            <a:spAutoFit/>
          </a:bodyPr>
          <a:lstStyle/>
          <a:p>
            <a:endParaRPr lang="fr-FR" dirty="0"/>
          </a:p>
        </p:txBody>
      </p:sp>
      <p:sp>
        <p:nvSpPr>
          <p:cNvPr id="6" name="ZoneTexte 5"/>
          <p:cNvSpPr txBox="1"/>
          <p:nvPr/>
        </p:nvSpPr>
        <p:spPr>
          <a:xfrm>
            <a:off x="1400869" y="1655322"/>
            <a:ext cx="7344816" cy="769441"/>
          </a:xfrm>
          <a:prstGeom prst="rect">
            <a:avLst/>
          </a:prstGeom>
          <a:noFill/>
          <a:ln>
            <a:noFill/>
          </a:ln>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fr-FR" sz="4400" b="1" dirty="0">
                <a:solidFill>
                  <a:schemeClr val="tx2"/>
                </a:solidFill>
                <a:latin typeface="Gill Sans MT" pitchFamily="34" charset="0"/>
              </a:rPr>
              <a:t>20 groupements régionaux</a:t>
            </a:r>
          </a:p>
        </p:txBody>
      </p:sp>
      <p:sp>
        <p:nvSpPr>
          <p:cNvPr id="10" name="ZoneTexte 9"/>
          <p:cNvSpPr txBox="1"/>
          <p:nvPr/>
        </p:nvSpPr>
        <p:spPr>
          <a:xfrm>
            <a:off x="1262029" y="4250236"/>
            <a:ext cx="7686957" cy="1446550"/>
          </a:xfrm>
          <a:prstGeom prst="rect">
            <a:avLst/>
          </a:prstGeom>
          <a:noFill/>
        </p:spPr>
        <p:txBody>
          <a:bodyPr wrap="square" rtlCol="0">
            <a:spAutoFit/>
          </a:bodyPr>
          <a:lstStyle/>
          <a:p>
            <a:r>
              <a:rPr lang="fr-FR" sz="3600" b="1" dirty="0">
                <a:solidFill>
                  <a:schemeClr val="tx2"/>
                </a:solidFill>
                <a:latin typeface="Gill Sans MT" pitchFamily="34" charset="0"/>
                <a:sym typeface="Wingdings"/>
              </a:rPr>
              <a:t></a:t>
            </a:r>
            <a:r>
              <a:rPr lang="fr-FR" sz="4400" b="1" dirty="0">
                <a:solidFill>
                  <a:schemeClr val="tx2"/>
                </a:solidFill>
                <a:latin typeface="Gill Sans MT" pitchFamily="34" charset="0"/>
              </a:rPr>
              <a:t>16 000  adhérents, dont</a:t>
            </a:r>
            <a:br>
              <a:rPr lang="fr-FR" sz="4400" b="1" dirty="0">
                <a:solidFill>
                  <a:schemeClr val="tx2"/>
                </a:solidFill>
                <a:latin typeface="Gill Sans MT" pitchFamily="34" charset="0"/>
              </a:rPr>
            </a:br>
            <a:r>
              <a:rPr lang="fr-FR" sz="4400" b="1" dirty="0">
                <a:solidFill>
                  <a:schemeClr val="tx2"/>
                </a:solidFill>
                <a:latin typeface="Gill Sans MT" pitchFamily="34" charset="0"/>
              </a:rPr>
              <a:t>    800 jeunes et scolaires  </a:t>
            </a:r>
          </a:p>
        </p:txBody>
      </p:sp>
      <p:sp>
        <p:nvSpPr>
          <p:cNvPr id="12" name="Rectangle 11"/>
          <p:cNvSpPr/>
          <p:nvPr/>
        </p:nvSpPr>
        <p:spPr>
          <a:xfrm>
            <a:off x="1220352" y="3496794"/>
            <a:ext cx="7503978" cy="769441"/>
          </a:xfrm>
          <a:prstGeom prst="rect">
            <a:avLst/>
          </a:prstGeom>
        </p:spPr>
        <p:txBody>
          <a:bodyPr wrap="none">
            <a:spAutoFit/>
          </a:bodyPr>
          <a:lstStyle/>
          <a:p>
            <a:pPr lvl="0" algn="ctr"/>
            <a:r>
              <a:rPr lang="fr-FR" sz="3600" b="1" dirty="0">
                <a:solidFill>
                  <a:schemeClr val="tx2"/>
                </a:solidFill>
                <a:latin typeface="Gill Sans MT" pitchFamily="34" charset="0"/>
                <a:sym typeface="Wingdings"/>
              </a:rPr>
              <a:t></a:t>
            </a:r>
            <a:r>
              <a:rPr lang="fr-FR" sz="4400" b="1" dirty="0">
                <a:solidFill>
                  <a:schemeClr val="tx2"/>
                </a:solidFill>
                <a:latin typeface="Gill Sans MT" pitchFamily="34" charset="0"/>
              </a:rPr>
              <a:t>Près de 500 associations  </a:t>
            </a:r>
            <a:r>
              <a:rPr lang="fr-FR" sz="4400" b="1" kern="10" cap="all" spc="300" dirty="0">
                <a:ln w="0"/>
                <a:solidFill>
                  <a:schemeClr val="tx2"/>
                </a:solidFill>
                <a:effectLst>
                  <a:reflection blurRad="12700" stA="50000" endPos="50000" dist="5000" dir="5400000" sy="-100000" rotWithShape="0"/>
                </a:effectLst>
                <a:latin typeface="Gill Sans MT" pitchFamily="34" charset="0"/>
              </a:rPr>
              <a:t> </a:t>
            </a:r>
          </a:p>
        </p:txBody>
      </p:sp>
      <p:sp>
        <p:nvSpPr>
          <p:cNvPr id="11" name="ZoneTexte 10"/>
          <p:cNvSpPr txBox="1"/>
          <p:nvPr/>
        </p:nvSpPr>
        <p:spPr>
          <a:xfrm>
            <a:off x="1513860" y="404664"/>
            <a:ext cx="7416824" cy="830997"/>
          </a:xfrm>
          <a:prstGeom prst="rect">
            <a:avLst/>
          </a:prstGeom>
          <a:noFill/>
          <a:ln>
            <a:noFill/>
          </a:ln>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fr-FR" sz="4800" b="1" dirty="0">
                <a:solidFill>
                  <a:schemeClr val="tx2"/>
                </a:solidFill>
                <a:latin typeface="Gill Sans MT" pitchFamily="34" charset="0"/>
                <a:cs typeface="Arial" pitchFamily="34" charset="0"/>
              </a:rPr>
              <a:t>La FFAP en 2024 : </a:t>
            </a:r>
          </a:p>
        </p:txBody>
      </p:sp>
      <p:sp>
        <p:nvSpPr>
          <p:cNvPr id="13" name="ZoneTexte 12"/>
          <p:cNvSpPr txBox="1"/>
          <p:nvPr/>
        </p:nvSpPr>
        <p:spPr>
          <a:xfrm>
            <a:off x="1357077" y="2367073"/>
            <a:ext cx="7730391" cy="707886"/>
          </a:xfrm>
          <a:prstGeom prst="rect">
            <a:avLst/>
          </a:prstGeom>
          <a:noFill/>
          <a:ln>
            <a:noFill/>
          </a:ln>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fr-FR" sz="4000" b="1" dirty="0">
                <a:solidFill>
                  <a:schemeClr val="tx2"/>
                </a:solidFill>
                <a:latin typeface="Gill Sans MT" pitchFamily="34" charset="0"/>
              </a:rPr>
              <a:t>(plus 1groupement  spécialisé)</a:t>
            </a:r>
          </a:p>
        </p:txBody>
      </p:sp>
      <p:pic>
        <p:nvPicPr>
          <p:cNvPr id="15" name="Picture 2" descr="C:\Users\Poste\Desktop\DOC LOGO FFAP 2016 couleu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87062262"/>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188000" y="476672"/>
            <a:ext cx="8028383" cy="769441"/>
          </a:xfrm>
          <a:prstGeom prst="rect">
            <a:avLst/>
          </a:prstGeom>
          <a:noFill/>
        </p:spPr>
        <p:txBody>
          <a:bodyPr wrap="square" rtlCol="0">
            <a:spAutoFit/>
          </a:bodyPr>
          <a:lstStyle/>
          <a:p>
            <a:r>
              <a:rPr lang="fr-FR" sz="4400" b="1" spc="-100" dirty="0">
                <a:solidFill>
                  <a:schemeClr val="tx2"/>
                </a:solidFill>
                <a:latin typeface="Gill Sans MT" pitchFamily="34" charset="0"/>
              </a:rPr>
              <a:t>Le Conseil National Jeunesse   </a:t>
            </a:r>
          </a:p>
        </p:txBody>
      </p:sp>
      <p:sp>
        <p:nvSpPr>
          <p:cNvPr id="7" name="ZoneTexte 6"/>
          <p:cNvSpPr txBox="1"/>
          <p:nvPr/>
        </p:nvSpPr>
        <p:spPr>
          <a:xfrm>
            <a:off x="1188313" y="2996952"/>
            <a:ext cx="7344816" cy="1246495"/>
          </a:xfrm>
          <a:prstGeom prst="rect">
            <a:avLst/>
          </a:prstGeom>
          <a:noFill/>
        </p:spPr>
        <p:txBody>
          <a:bodyPr wrap="square" rtlCol="0">
            <a:spAutoFit/>
          </a:bodyPr>
          <a:lstStyle/>
          <a:p>
            <a:pPr>
              <a:lnSpc>
                <a:spcPts val="3000"/>
              </a:lnSpc>
            </a:pPr>
            <a:r>
              <a:rPr lang="fr-FR" sz="2800" b="1" spc="-100" dirty="0">
                <a:solidFill>
                  <a:schemeClr val="tx2"/>
                </a:solidFill>
                <a:latin typeface="Gill Sans MT" pitchFamily="34" charset="0"/>
              </a:rPr>
              <a:t>Dotation annuelle  aux jeunes </a:t>
            </a:r>
            <a:br>
              <a:rPr lang="fr-FR" sz="2800" b="1" spc="-100" dirty="0">
                <a:solidFill>
                  <a:schemeClr val="tx2"/>
                </a:solidFill>
                <a:latin typeface="Gill Sans MT" pitchFamily="34" charset="0"/>
              </a:rPr>
            </a:br>
            <a:r>
              <a:rPr lang="fr-FR" sz="2800" b="1" spc="-100" dirty="0">
                <a:solidFill>
                  <a:schemeClr val="tx2"/>
                </a:solidFill>
                <a:latin typeface="Gill Sans MT" pitchFamily="34" charset="0"/>
              </a:rPr>
              <a:t>des association fédérées :  </a:t>
            </a:r>
            <a:br>
              <a:rPr lang="fr-FR" sz="2800" b="1" spc="-100" dirty="0">
                <a:solidFill>
                  <a:schemeClr val="tx2"/>
                </a:solidFill>
                <a:latin typeface="Gill Sans MT" pitchFamily="34" charset="0"/>
              </a:rPr>
            </a:br>
            <a:r>
              <a:rPr lang="fr-FR" sz="2800" b="1" spc="-100" dirty="0">
                <a:solidFill>
                  <a:schemeClr val="tx2"/>
                </a:solidFill>
                <a:latin typeface="Gill Sans MT" pitchFamily="34" charset="0"/>
              </a:rPr>
              <a:t>timbres et documents, abonnements</a:t>
            </a:r>
            <a:endParaRPr lang="fr-FR" sz="1000" b="1" spc="-100" dirty="0">
              <a:solidFill>
                <a:schemeClr val="tx2"/>
              </a:solidFill>
              <a:latin typeface="Gill Sans MT" pitchFamily="34" charset="0"/>
            </a:endParaRPr>
          </a:p>
        </p:txBody>
      </p:sp>
      <p:sp>
        <p:nvSpPr>
          <p:cNvPr id="9" name="ZoneTexte 8"/>
          <p:cNvSpPr txBox="1"/>
          <p:nvPr/>
        </p:nvSpPr>
        <p:spPr>
          <a:xfrm>
            <a:off x="1188313" y="1408110"/>
            <a:ext cx="7821783" cy="1661993"/>
          </a:xfrm>
          <a:prstGeom prst="rect">
            <a:avLst/>
          </a:prstGeom>
          <a:noFill/>
        </p:spPr>
        <p:txBody>
          <a:bodyPr wrap="square" rtlCol="0">
            <a:spAutoFit/>
          </a:bodyPr>
          <a:lstStyle/>
          <a:p>
            <a:r>
              <a:rPr lang="fr-FR" sz="2800" b="1" i="1" spc="-100" dirty="0">
                <a:solidFill>
                  <a:schemeClr val="tx2"/>
                </a:solidFill>
                <a:latin typeface="Gill Sans MT" pitchFamily="34" charset="0"/>
              </a:rPr>
              <a:t>Un président, </a:t>
            </a:r>
            <a:br>
              <a:rPr lang="fr-FR" sz="2800" b="1" i="1" spc="-100" dirty="0">
                <a:solidFill>
                  <a:schemeClr val="tx2"/>
                </a:solidFill>
                <a:latin typeface="Gill Sans MT" pitchFamily="34" charset="0"/>
              </a:rPr>
            </a:br>
            <a:r>
              <a:rPr lang="fr-FR" sz="2800" b="1" i="1" spc="-100" dirty="0">
                <a:solidFill>
                  <a:schemeClr val="tx2"/>
                </a:solidFill>
                <a:latin typeface="Gill Sans MT" pitchFamily="34" charset="0"/>
              </a:rPr>
              <a:t>3 conseillers nationaux</a:t>
            </a:r>
            <a:br>
              <a:rPr lang="fr-FR" sz="2800" b="1" i="1" spc="-100" dirty="0">
                <a:solidFill>
                  <a:schemeClr val="tx2"/>
                </a:solidFill>
                <a:latin typeface="Gill Sans MT" pitchFamily="34" charset="0"/>
              </a:rPr>
            </a:br>
            <a:r>
              <a:rPr lang="fr-FR" sz="2800" b="1" i="1" spc="-100" dirty="0">
                <a:solidFill>
                  <a:schemeClr val="tx2"/>
                </a:solidFill>
                <a:latin typeface="Gill Sans MT" pitchFamily="34" charset="0"/>
              </a:rPr>
              <a:t>33 conseillers régionaux</a:t>
            </a:r>
          </a:p>
          <a:p>
            <a:endParaRPr lang="fr-FR" dirty="0"/>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5384">
            <a:off x="7189618" y="1361394"/>
            <a:ext cx="1604751" cy="4151267"/>
          </a:xfrm>
          <a:prstGeom prst="rect">
            <a:avLst/>
          </a:prstGeom>
        </p:spPr>
      </p:pic>
      <p:sp>
        <p:nvSpPr>
          <p:cNvPr id="5" name="Rectangle 4"/>
          <p:cNvSpPr/>
          <p:nvPr/>
        </p:nvSpPr>
        <p:spPr>
          <a:xfrm>
            <a:off x="1188313" y="4406176"/>
            <a:ext cx="5040560" cy="861774"/>
          </a:xfrm>
          <a:prstGeom prst="rect">
            <a:avLst/>
          </a:prstGeom>
        </p:spPr>
        <p:txBody>
          <a:bodyPr wrap="square">
            <a:spAutoFit/>
          </a:bodyPr>
          <a:lstStyle/>
          <a:p>
            <a:pPr>
              <a:lnSpc>
                <a:spcPts val="3000"/>
              </a:lnSpc>
            </a:pPr>
            <a:r>
              <a:rPr lang="fr-FR" sz="2800" b="1" spc="-100" dirty="0">
                <a:solidFill>
                  <a:schemeClr val="tx2"/>
                </a:solidFill>
                <a:latin typeface="Gill Sans MT" pitchFamily="34" charset="0"/>
              </a:rPr>
              <a:t>Dotations pour encourager  </a:t>
            </a:r>
          </a:p>
          <a:p>
            <a:pPr>
              <a:lnSpc>
                <a:spcPts val="3000"/>
              </a:lnSpc>
            </a:pPr>
            <a:r>
              <a:rPr lang="fr-FR" sz="2800" b="1" spc="-100" dirty="0">
                <a:solidFill>
                  <a:schemeClr val="tx2"/>
                </a:solidFill>
                <a:latin typeface="Gill Sans MT" pitchFamily="34" charset="0"/>
              </a:rPr>
              <a:t>les jeunes à exposer</a:t>
            </a:r>
            <a:endParaRPr lang="fr-FR" sz="2800" dirty="0"/>
          </a:p>
        </p:txBody>
      </p:sp>
      <p:sp>
        <p:nvSpPr>
          <p:cNvPr id="6" name="ZoneTexte 5"/>
          <p:cNvSpPr txBox="1"/>
          <p:nvPr/>
        </p:nvSpPr>
        <p:spPr>
          <a:xfrm>
            <a:off x="1188313" y="5517232"/>
            <a:ext cx="6389891" cy="861774"/>
          </a:xfrm>
          <a:prstGeom prst="rect">
            <a:avLst/>
          </a:prstGeom>
          <a:noFill/>
        </p:spPr>
        <p:txBody>
          <a:bodyPr wrap="none" rtlCol="0">
            <a:spAutoFit/>
          </a:bodyPr>
          <a:lstStyle/>
          <a:p>
            <a:pPr>
              <a:lnSpc>
                <a:spcPts val="3000"/>
              </a:lnSpc>
            </a:pPr>
            <a:r>
              <a:rPr lang="fr-FR" sz="2800" b="1" spc="-100" dirty="0">
                <a:solidFill>
                  <a:schemeClr val="tx2"/>
                </a:solidFill>
                <a:latin typeface="Gill Sans MT" pitchFamily="34" charset="0"/>
              </a:rPr>
              <a:t>Soutien aux manifestations </a:t>
            </a:r>
            <a:br>
              <a:rPr lang="fr-FR" sz="2800" b="1" spc="-100" dirty="0">
                <a:solidFill>
                  <a:schemeClr val="tx2"/>
                </a:solidFill>
                <a:latin typeface="Gill Sans MT" pitchFamily="34" charset="0"/>
              </a:rPr>
            </a:br>
            <a:r>
              <a:rPr lang="fr-FR" sz="2800" b="1" spc="-100" dirty="0">
                <a:solidFill>
                  <a:schemeClr val="tx2"/>
                </a:solidFill>
                <a:latin typeface="Gill Sans MT" pitchFamily="34" charset="0"/>
              </a:rPr>
              <a:t>organisées dans les régions philatéliques</a:t>
            </a:r>
          </a:p>
        </p:txBody>
      </p:sp>
      <p:pic>
        <p:nvPicPr>
          <p:cNvPr id="12" name="Picture 2" descr="C:\Users\Poste\Desktop\DOC LOGO FFAP 2016 couleu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75248023"/>
      </p:ext>
    </p:extLst>
  </p:cSld>
  <p:clrMapOvr>
    <a:masterClrMapping/>
  </p:clrMapOvr>
  <p:transition spd="slow" advClick="0" advTm="4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3648" y="593552"/>
            <a:ext cx="4176465" cy="5293757"/>
          </a:xfrm>
          <a:prstGeom prst="rect">
            <a:avLst/>
          </a:prstGeom>
        </p:spPr>
        <p:txBody>
          <a:bodyPr wrap="square">
            <a:spAutoFit/>
          </a:bodyPr>
          <a:lstStyle/>
          <a:p>
            <a:pPr algn="ctr"/>
            <a:r>
              <a:rPr lang="fr-FR" sz="2800" b="1" dirty="0">
                <a:solidFill>
                  <a:srgbClr val="FFFF00"/>
                </a:solidFill>
                <a:latin typeface="Arial" panose="020B0604020202020204" pitchFamily="34" charset="0"/>
                <a:cs typeface="Arial" panose="020B0604020202020204" pitchFamily="34" charset="0"/>
              </a:rPr>
              <a:t>28-30 OCTOBRE 2022 </a:t>
            </a:r>
            <a:br>
              <a:rPr lang="fr-FR" sz="2800" b="1" dirty="0">
                <a:solidFill>
                  <a:srgbClr val="FFFF00"/>
                </a:solidFill>
                <a:latin typeface="Arial" panose="020B0604020202020204" pitchFamily="34" charset="0"/>
                <a:cs typeface="Arial" panose="020B0604020202020204" pitchFamily="34" charset="0"/>
              </a:rPr>
            </a:br>
            <a:r>
              <a:rPr lang="fr-FR" sz="2800" b="1" dirty="0">
                <a:solidFill>
                  <a:srgbClr val="FFFF00"/>
                </a:solidFill>
                <a:latin typeface="Arial" panose="020B0604020202020204" pitchFamily="34" charset="0"/>
                <a:cs typeface="Arial" panose="020B0604020202020204" pitchFamily="34" charset="0"/>
              </a:rPr>
              <a:t>à Moulins</a:t>
            </a:r>
          </a:p>
          <a:p>
            <a:br>
              <a:rPr lang="fr-FR" dirty="0"/>
            </a:br>
            <a:r>
              <a:rPr lang="fr-FR" sz="2000" b="1" dirty="0">
                <a:latin typeface="Arial" panose="020B0604020202020204" pitchFamily="34" charset="0"/>
                <a:cs typeface="Arial" panose="020B0604020202020204" pitchFamily="34" charset="0"/>
              </a:rPr>
              <a:t>Championnat de France jeunesse</a:t>
            </a:r>
          </a:p>
          <a:p>
            <a:endParaRPr lang="fr-FR" b="1"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Challenge Pasteur	</a:t>
            </a:r>
            <a:br>
              <a:rPr lang="fr-FR" b="1" dirty="0">
                <a:latin typeface="Arial" panose="020B0604020202020204" pitchFamily="34" charset="0"/>
                <a:cs typeface="Arial" panose="020B0604020202020204" pitchFamily="34" charset="0"/>
              </a:rPr>
            </a:br>
            <a:r>
              <a:rPr lang="fr-FR" b="1" dirty="0">
                <a:latin typeface="Arial" panose="020B0604020202020204" pitchFamily="34" charset="0"/>
                <a:cs typeface="Arial" panose="020B0604020202020204" pitchFamily="34" charset="0"/>
              </a:rPr>
              <a:t>Trophée Léonard de Vinci</a:t>
            </a:r>
            <a:br>
              <a:rPr lang="fr-FR" b="1" dirty="0">
                <a:latin typeface="Arial" panose="020B0604020202020204" pitchFamily="34" charset="0"/>
                <a:cs typeface="Arial" panose="020B0604020202020204" pitchFamily="34" charset="0"/>
              </a:rPr>
            </a:br>
            <a:r>
              <a:rPr lang="fr-FR" b="1" dirty="0">
                <a:latin typeface="Arial" panose="020B0604020202020204" pitchFamily="34" charset="0"/>
                <a:cs typeface="Arial" panose="020B0604020202020204" pitchFamily="34" charset="0"/>
              </a:rPr>
              <a:t> Concours nationaux		</a:t>
            </a:r>
            <a:br>
              <a:rPr lang="fr-FR" b="1" dirty="0">
                <a:latin typeface="Arial" panose="020B0604020202020204" pitchFamily="34" charset="0"/>
                <a:cs typeface="Arial" panose="020B0604020202020204" pitchFamily="34" charset="0"/>
              </a:rPr>
            </a:br>
            <a:r>
              <a:rPr lang="fr-FR" b="1" dirty="0">
                <a:latin typeface="Arial" panose="020B0604020202020204" pitchFamily="34" charset="0"/>
                <a:cs typeface="Arial" panose="020B0604020202020204" pitchFamily="34" charset="0"/>
              </a:rPr>
              <a:t>Les jeux du timbre</a:t>
            </a:r>
          </a:p>
          <a:p>
            <a:endParaRPr lang="fr-FR" dirty="0"/>
          </a:p>
          <a:p>
            <a:r>
              <a:rPr lang="fr-FR" sz="2000" b="1" dirty="0">
                <a:latin typeface="Arial" panose="020B0604020202020204" pitchFamily="34" charset="0"/>
                <a:cs typeface="Arial" panose="020B0604020202020204" pitchFamily="34" charset="0"/>
              </a:rPr>
              <a:t>Théma-France X (AFPT)</a:t>
            </a:r>
          </a:p>
          <a:p>
            <a:r>
              <a:rPr lang="fr-FR" b="1" dirty="0">
                <a:latin typeface="Arial" panose="020B0604020202020204" pitchFamily="34" charset="0"/>
                <a:cs typeface="Arial" panose="020B0604020202020204" pitchFamily="34" charset="0"/>
              </a:rPr>
              <a:t>Championnat de France de philatélie thématique</a:t>
            </a:r>
          </a:p>
          <a:p>
            <a:endParaRPr lang="fr-FR" sz="2000" b="1" dirty="0">
              <a:latin typeface="Arial" panose="020B0604020202020204" pitchFamily="34" charset="0"/>
              <a:cs typeface="Arial" panose="020B0604020202020204" pitchFamily="34" charset="0"/>
            </a:endParaRPr>
          </a:p>
          <a:p>
            <a:r>
              <a:rPr lang="fr-FR" sz="2000" b="1" dirty="0">
                <a:latin typeface="Arial" panose="020B0604020202020204" pitchFamily="34" charset="0"/>
                <a:cs typeface="Arial" panose="020B0604020202020204" pitchFamily="34" charset="0"/>
              </a:rPr>
              <a:t>Championnat de France</a:t>
            </a:r>
            <a:br>
              <a:rPr lang="fr-FR" sz="2000" b="1" dirty="0">
                <a:latin typeface="Arial" panose="020B0604020202020204" pitchFamily="34" charset="0"/>
                <a:cs typeface="Arial" panose="020B0604020202020204" pitchFamily="34" charset="0"/>
              </a:rPr>
            </a:br>
            <a:r>
              <a:rPr lang="fr-FR" sz="2000" b="1" dirty="0">
                <a:latin typeface="Arial" panose="020B0604020202020204" pitchFamily="34" charset="0"/>
                <a:cs typeface="Arial" panose="020B0604020202020204" pitchFamily="34" charset="0"/>
              </a:rPr>
              <a:t>de philatélie polaire</a:t>
            </a:r>
          </a:p>
        </p:txBody>
      </p:sp>
      <p:pic>
        <p:nvPicPr>
          <p:cNvPr id="4" name="Picture 3" descr="C:\Users\Poste\Desktop\bandeau diapora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Poste\Desktop\DOC LOGO FFAP 2016 couleu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E39CB9DA-EBBB-4837-7FDF-10CEE5D863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224" y="836712"/>
            <a:ext cx="1797894" cy="1700808"/>
          </a:xfrm>
          <a:prstGeom prst="rect">
            <a:avLst/>
          </a:prstGeom>
        </p:spPr>
      </p:pic>
      <p:pic>
        <p:nvPicPr>
          <p:cNvPr id="11" name="Image 10">
            <a:extLst>
              <a:ext uri="{FF2B5EF4-FFF2-40B4-BE49-F238E27FC236}">
                <a16:creationId xmlns:a16="http://schemas.microsoft.com/office/drawing/2014/main" id="{0B423529-4E9A-E725-D051-1ED8896D62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120" y="3140860"/>
            <a:ext cx="3061134" cy="2880428"/>
          </a:xfrm>
          <a:prstGeom prst="rect">
            <a:avLst/>
          </a:prstGeom>
        </p:spPr>
      </p:pic>
    </p:spTree>
    <p:extLst>
      <p:ext uri="{BB962C8B-B14F-4D97-AF65-F5344CB8AC3E}">
        <p14:creationId xmlns:p14="http://schemas.microsoft.com/office/powerpoint/2010/main" val="2359249215"/>
      </p:ext>
    </p:extLst>
  </p:cSld>
  <p:clrMapOvr>
    <a:masterClrMapping/>
  </p:clrMapOvr>
  <p:transition spd="slow" advClick="0" advTm="4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1104462" y="211628"/>
            <a:ext cx="6203842" cy="1118255"/>
          </a:xfrm>
          <a:prstGeom prst="rect">
            <a:avLst/>
          </a:prstGeom>
          <a:noFill/>
        </p:spPr>
        <p:txBody>
          <a:bodyPr wrap="square" rtlCol="0">
            <a:spAutoFit/>
          </a:bodyPr>
          <a:lstStyle/>
          <a:p>
            <a:pPr algn="ctr">
              <a:lnSpc>
                <a:spcPts val="4000"/>
              </a:lnSpc>
            </a:pPr>
            <a:r>
              <a:rPr lang="fr-FR" sz="3600" b="1" spc="-100" dirty="0">
                <a:solidFill>
                  <a:schemeClr val="tx2"/>
                </a:solidFill>
              </a:rPr>
              <a:t>Expositions et animations </a:t>
            </a:r>
            <a:br>
              <a:rPr lang="fr-FR" sz="3600" b="1" spc="-100" dirty="0">
                <a:solidFill>
                  <a:schemeClr val="tx2"/>
                </a:solidFill>
              </a:rPr>
            </a:br>
            <a:r>
              <a:rPr lang="fr-FR" sz="3600" b="1" spc="-100" dirty="0">
                <a:solidFill>
                  <a:schemeClr val="tx2"/>
                </a:solidFill>
              </a:rPr>
              <a:t>pour la jeunesse</a:t>
            </a:r>
            <a:endParaRPr lang="fr-FR" sz="3600" kern="10" spc="-100" dirty="0">
              <a:solidFill>
                <a:schemeClr val="tx2"/>
              </a:solidFill>
              <a:effectLst>
                <a:outerShdw dist="35921" dir="2700000" algn="ctr" rotWithShape="0">
                  <a:srgbClr val="C0C0C0">
                    <a:alpha val="80000"/>
                  </a:srgbClr>
                </a:outerShdw>
              </a:effectLst>
              <a:latin typeface="Impact"/>
            </a:endParaRPr>
          </a:p>
        </p:txBody>
      </p:sp>
      <p:sp>
        <p:nvSpPr>
          <p:cNvPr id="3" name="ZoneTexte 2"/>
          <p:cNvSpPr txBox="1"/>
          <p:nvPr/>
        </p:nvSpPr>
        <p:spPr>
          <a:xfrm>
            <a:off x="1469979" y="1348156"/>
            <a:ext cx="5931224" cy="1220847"/>
          </a:xfrm>
          <a:prstGeom prst="rect">
            <a:avLst/>
          </a:prstGeom>
          <a:noFill/>
        </p:spPr>
        <p:txBody>
          <a:bodyPr wrap="square" rtlCol="0">
            <a:spAutoFit/>
          </a:bodyPr>
          <a:lstStyle/>
          <a:p>
            <a:pPr>
              <a:lnSpc>
                <a:spcPts val="2200"/>
              </a:lnSpc>
            </a:pPr>
            <a:r>
              <a:rPr lang="fr-FR" sz="2000" b="1" i="1" spc="-100" dirty="0">
                <a:solidFill>
                  <a:schemeClr val="tx2"/>
                </a:solidFill>
                <a:latin typeface="Gill Sans MT" pitchFamily="34" charset="0"/>
              </a:rPr>
              <a:t>De nombreuses animations sont proposées </a:t>
            </a:r>
            <a:br>
              <a:rPr lang="fr-FR" sz="2000" b="1" i="1" spc="-100" dirty="0">
                <a:solidFill>
                  <a:schemeClr val="tx2"/>
                </a:solidFill>
                <a:latin typeface="Gill Sans MT" pitchFamily="34" charset="0"/>
              </a:rPr>
            </a:br>
            <a:r>
              <a:rPr lang="fr-FR" sz="2000" b="1" i="1" spc="-100" dirty="0">
                <a:solidFill>
                  <a:schemeClr val="tx2"/>
                </a:solidFill>
                <a:latin typeface="Gill Sans MT" pitchFamily="34" charset="0"/>
              </a:rPr>
              <a:t>au jeune public et aux scolaires :  Revivez la France, </a:t>
            </a:r>
          </a:p>
          <a:p>
            <a:pPr>
              <a:lnSpc>
                <a:spcPts val="2200"/>
              </a:lnSpc>
            </a:pPr>
            <a:r>
              <a:rPr lang="fr-FR" sz="2000" b="1" i="1" spc="-100" dirty="0">
                <a:solidFill>
                  <a:schemeClr val="tx2"/>
                </a:solidFill>
                <a:latin typeface="Gill Sans MT" pitchFamily="34" charset="0"/>
              </a:rPr>
              <a:t>classe ouverte en 3D,  jeux, concours…</a:t>
            </a:r>
            <a:br>
              <a:rPr lang="fr-FR" sz="2000" b="1" i="1" spc="-100" dirty="0">
                <a:solidFill>
                  <a:schemeClr val="tx2"/>
                </a:solidFill>
                <a:latin typeface="Gill Sans MT" pitchFamily="34" charset="0"/>
              </a:rPr>
            </a:br>
            <a:r>
              <a:rPr lang="fr-FR" sz="2000" b="1" i="1" spc="-100" dirty="0">
                <a:solidFill>
                  <a:schemeClr val="tx2"/>
                </a:solidFill>
                <a:latin typeface="Gill Sans MT" pitchFamily="34" charset="0"/>
              </a:rPr>
              <a:t>en partenariat avec l’ADPhile</a:t>
            </a:r>
          </a:p>
        </p:txBody>
      </p:sp>
      <p:pic>
        <p:nvPicPr>
          <p:cNvPr id="14" name="Picture 2" descr="C:\Users\Poste\Desktop\DOC LOGO FFAP 2016 couleu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D235E44A-35D6-61D0-07DE-903231342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4568" y="2735905"/>
            <a:ext cx="3225464" cy="1453691"/>
          </a:xfrm>
          <a:prstGeom prst="rect">
            <a:avLst/>
          </a:prstGeom>
        </p:spPr>
      </p:pic>
      <p:pic>
        <p:nvPicPr>
          <p:cNvPr id="11" name="Image 10">
            <a:extLst>
              <a:ext uri="{FF2B5EF4-FFF2-40B4-BE49-F238E27FC236}">
                <a16:creationId xmlns:a16="http://schemas.microsoft.com/office/drawing/2014/main" id="{35F58A9E-F007-DD53-EAB7-73DF1F62E1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6318" y="3020735"/>
            <a:ext cx="3193844" cy="1606215"/>
          </a:xfrm>
          <a:prstGeom prst="rect">
            <a:avLst/>
          </a:prstGeom>
        </p:spPr>
      </p:pic>
      <p:pic>
        <p:nvPicPr>
          <p:cNvPr id="13" name="Image 12">
            <a:extLst>
              <a:ext uri="{FF2B5EF4-FFF2-40B4-BE49-F238E27FC236}">
                <a16:creationId xmlns:a16="http://schemas.microsoft.com/office/drawing/2014/main" id="{0C94D680-6BCE-34E0-4EE5-256893528F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469" y="4966737"/>
            <a:ext cx="3563888" cy="1606216"/>
          </a:xfrm>
          <a:prstGeom prst="rect">
            <a:avLst/>
          </a:prstGeom>
        </p:spPr>
      </p:pic>
      <p:pic>
        <p:nvPicPr>
          <p:cNvPr id="16" name="Image 15">
            <a:extLst>
              <a:ext uri="{FF2B5EF4-FFF2-40B4-BE49-F238E27FC236}">
                <a16:creationId xmlns:a16="http://schemas.microsoft.com/office/drawing/2014/main" id="{EC1C9FC4-9C50-C36E-3D22-547F1AAAFD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926746" y="990634"/>
            <a:ext cx="2569002" cy="1157829"/>
          </a:xfrm>
          <a:prstGeom prst="rect">
            <a:avLst/>
          </a:prstGeom>
        </p:spPr>
      </p:pic>
      <p:pic>
        <p:nvPicPr>
          <p:cNvPr id="18" name="Image 17">
            <a:extLst>
              <a:ext uri="{FF2B5EF4-FFF2-40B4-BE49-F238E27FC236}">
                <a16:creationId xmlns:a16="http://schemas.microsoft.com/office/drawing/2014/main" id="{A84EC97C-92EE-0DB1-0CAC-DB9E86D6C0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2001" y="4356498"/>
            <a:ext cx="3827932" cy="1965363"/>
          </a:xfrm>
          <a:prstGeom prst="rect">
            <a:avLst/>
          </a:prstGeom>
        </p:spPr>
      </p:pic>
    </p:spTree>
    <p:extLst>
      <p:ext uri="{BB962C8B-B14F-4D97-AF65-F5344CB8AC3E}">
        <p14:creationId xmlns:p14="http://schemas.microsoft.com/office/powerpoint/2010/main" val="2390091760"/>
      </p:ext>
    </p:extLst>
  </p:cSld>
  <p:clrMapOvr>
    <a:masterClrMapping/>
  </p:clrMapOvr>
  <p:transition spd="slow" advClick="0" advTm="4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oste\Desktop\bandeau diapora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Poste\Desktop\DOC LOGO FFAP 2016 couleu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372200" y="4293096"/>
            <a:ext cx="2698455" cy="1754326"/>
          </a:xfrm>
          <a:prstGeom prst="rect">
            <a:avLst/>
          </a:prstGeom>
        </p:spPr>
        <p:txBody>
          <a:bodyPr wrap="square">
            <a:spAutoFit/>
          </a:bodyPr>
          <a:lstStyle/>
          <a:p>
            <a:pPr algn="ctr"/>
            <a:r>
              <a:rPr lang="fr-FR" sz="3600" b="1" dirty="0">
                <a:solidFill>
                  <a:srgbClr val="000099"/>
                </a:solidFill>
                <a:latin typeface="Franklin Gothic Demi" panose="020B0703020102020204" pitchFamily="34" charset="0"/>
              </a:rPr>
              <a:t>Timbres Passion 2024</a:t>
            </a:r>
            <a:endParaRPr lang="fr-FR" sz="3600" dirty="0">
              <a:solidFill>
                <a:prstClr val="black"/>
              </a:solidFill>
              <a:latin typeface="Franklin Gothic Demi" panose="020B0703020102020204" pitchFamily="34" charset="0"/>
            </a:endParaRPr>
          </a:p>
        </p:txBody>
      </p:sp>
      <p:pic>
        <p:nvPicPr>
          <p:cNvPr id="3" name="Image 2">
            <a:extLst>
              <a:ext uri="{FF2B5EF4-FFF2-40B4-BE49-F238E27FC236}">
                <a16:creationId xmlns:a16="http://schemas.microsoft.com/office/drawing/2014/main" id="{7DA79608-963A-A169-C384-4826764882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704" y="332656"/>
            <a:ext cx="4159794" cy="6102149"/>
          </a:xfrm>
          <a:prstGeom prst="rect">
            <a:avLst/>
          </a:prstGeom>
        </p:spPr>
      </p:pic>
    </p:spTree>
    <p:extLst>
      <p:ext uri="{BB962C8B-B14F-4D97-AF65-F5344CB8AC3E}">
        <p14:creationId xmlns:p14="http://schemas.microsoft.com/office/powerpoint/2010/main" val="2585390167"/>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387399" y="2253685"/>
            <a:ext cx="5380237" cy="1200329"/>
          </a:xfrm>
          <a:prstGeom prst="rect">
            <a:avLst/>
          </a:prstGeom>
          <a:noFill/>
        </p:spPr>
        <p:txBody>
          <a:bodyPr wrap="square" rtlCol="0">
            <a:spAutoFit/>
          </a:bodyPr>
          <a:lstStyle/>
          <a:p>
            <a:r>
              <a:rPr lang="fr-FR" sz="2400" b="1" spc="-100" dirty="0">
                <a:solidFill>
                  <a:schemeClr val="tx2"/>
                </a:solidFill>
                <a:latin typeface="Gill Sans MT" pitchFamily="34" charset="0"/>
              </a:rPr>
              <a:t>36 pages d’informations  sur la vie </a:t>
            </a:r>
            <a:br>
              <a:rPr lang="fr-FR" sz="2400" b="1" spc="-100" dirty="0">
                <a:solidFill>
                  <a:schemeClr val="tx2"/>
                </a:solidFill>
                <a:latin typeface="Gill Sans MT" pitchFamily="34" charset="0"/>
              </a:rPr>
            </a:br>
            <a:r>
              <a:rPr lang="fr-FR" sz="2400" b="1" spc="-100" dirty="0">
                <a:solidFill>
                  <a:schemeClr val="tx2"/>
                </a:solidFill>
                <a:latin typeface="Gill Sans MT" pitchFamily="34" charset="0"/>
              </a:rPr>
              <a:t>de la Fédération et des associations,  </a:t>
            </a:r>
            <a:br>
              <a:rPr lang="fr-FR" sz="2400" b="1" spc="-100" dirty="0">
                <a:solidFill>
                  <a:schemeClr val="tx2"/>
                </a:solidFill>
                <a:latin typeface="Gill Sans MT" pitchFamily="34" charset="0"/>
              </a:rPr>
            </a:br>
            <a:r>
              <a:rPr lang="fr-FR" sz="2400" b="1" spc="-100" dirty="0">
                <a:solidFill>
                  <a:schemeClr val="tx2"/>
                </a:solidFill>
                <a:latin typeface="Gill Sans MT" pitchFamily="34" charset="0"/>
              </a:rPr>
              <a:t>sur la philatélie, des articles variés… </a:t>
            </a:r>
          </a:p>
        </p:txBody>
      </p:sp>
      <p:pic>
        <p:nvPicPr>
          <p:cNvPr id="12" name="Picture 2" descr="C:\Users\Poste\Desktop\DOC LOGO FFAP 2016 couleu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pic>
        <p:nvPicPr>
          <p:cNvPr id="90115" name="Picture 3" descr="C:\Users\Poste\Desktop\LPF6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1655" y="2780928"/>
            <a:ext cx="1619191" cy="2179146"/>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1475656" y="188640"/>
            <a:ext cx="7344815" cy="707886"/>
          </a:xfrm>
          <a:prstGeom prst="rect">
            <a:avLst/>
          </a:prstGeom>
          <a:noFill/>
        </p:spPr>
        <p:txBody>
          <a:bodyPr wrap="square" rtlCol="0">
            <a:spAutoFit/>
          </a:bodyPr>
          <a:lstStyle/>
          <a:p>
            <a:pPr>
              <a:lnSpc>
                <a:spcPts val="4800"/>
              </a:lnSpc>
            </a:pPr>
            <a:r>
              <a:rPr lang="fr-FR" sz="4000" b="1" spc="-100" dirty="0">
                <a:solidFill>
                  <a:schemeClr val="tx2"/>
                </a:solidFill>
                <a:latin typeface="Gill Sans MT" pitchFamily="34" charset="0"/>
              </a:rPr>
              <a:t>Deux outils de communication</a:t>
            </a:r>
          </a:p>
        </p:txBody>
      </p:sp>
      <p:sp>
        <p:nvSpPr>
          <p:cNvPr id="13" name="ZoneTexte 12"/>
          <p:cNvSpPr txBox="1"/>
          <p:nvPr/>
        </p:nvSpPr>
        <p:spPr>
          <a:xfrm>
            <a:off x="1286762" y="961575"/>
            <a:ext cx="7443593" cy="1200329"/>
          </a:xfrm>
          <a:prstGeom prst="rect">
            <a:avLst/>
          </a:prstGeom>
          <a:noFill/>
        </p:spPr>
        <p:txBody>
          <a:bodyPr wrap="square" rtlCol="0">
            <a:spAutoFit/>
          </a:bodyPr>
          <a:lstStyle/>
          <a:p>
            <a:r>
              <a:rPr lang="fr-FR" sz="3600" b="1" dirty="0">
                <a:solidFill>
                  <a:schemeClr val="tx2"/>
                </a:solidFill>
                <a:latin typeface="Gill Sans MT" pitchFamily="34" charset="0"/>
              </a:rPr>
              <a:t>Une revue bimestrielle </a:t>
            </a:r>
          </a:p>
          <a:p>
            <a:r>
              <a:rPr lang="fr-FR" sz="3600" b="1" dirty="0">
                <a:solidFill>
                  <a:schemeClr val="tx2"/>
                </a:solidFill>
                <a:latin typeface="Gill Sans MT" pitchFamily="34" charset="0"/>
              </a:rPr>
              <a:t>    La Philatélie Française</a:t>
            </a:r>
            <a:endParaRPr lang="fr-FR" sz="3600" kern="10" dirty="0">
              <a:solidFill>
                <a:schemeClr val="tx2"/>
              </a:solidFill>
              <a:effectLst>
                <a:outerShdw dist="35921" dir="2700000" algn="ctr" rotWithShape="0">
                  <a:srgbClr val="C0C0C0">
                    <a:alpha val="80000"/>
                  </a:srgbClr>
                </a:outerShdw>
              </a:effectLst>
              <a:latin typeface="Gill Sans MT" pitchFamily="34" charset="0"/>
            </a:endParaRPr>
          </a:p>
        </p:txBody>
      </p:sp>
      <p:pic>
        <p:nvPicPr>
          <p:cNvPr id="90113" name="Picture 1" descr="C:\Users\Poste\Desktop\LPF6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7986" y="3962903"/>
            <a:ext cx="1537441" cy="217914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BA1C5E48-5DB2-39EF-4203-7401B55B66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0416" y="3545795"/>
            <a:ext cx="1682683" cy="2379562"/>
          </a:xfrm>
          <a:prstGeom prst="rect">
            <a:avLst/>
          </a:prstGeom>
        </p:spPr>
      </p:pic>
      <p:pic>
        <p:nvPicPr>
          <p:cNvPr id="7" name="Image 6">
            <a:extLst>
              <a:ext uri="{FF2B5EF4-FFF2-40B4-BE49-F238E27FC236}">
                <a16:creationId xmlns:a16="http://schemas.microsoft.com/office/drawing/2014/main" id="{95B1B119-1CBC-8FAC-26E1-EDDF42232C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6656" y="3993618"/>
            <a:ext cx="1537441" cy="2174168"/>
          </a:xfrm>
          <a:prstGeom prst="rect">
            <a:avLst/>
          </a:prstGeom>
        </p:spPr>
      </p:pic>
      <p:pic>
        <p:nvPicPr>
          <p:cNvPr id="9" name="Image 8">
            <a:extLst>
              <a:ext uri="{FF2B5EF4-FFF2-40B4-BE49-F238E27FC236}">
                <a16:creationId xmlns:a16="http://schemas.microsoft.com/office/drawing/2014/main" id="{1D419D49-B9F2-F818-AE45-3493CF1744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97654" y="3493287"/>
            <a:ext cx="1605235" cy="2270039"/>
          </a:xfrm>
          <a:prstGeom prst="rect">
            <a:avLst/>
          </a:prstGeom>
        </p:spPr>
      </p:pic>
    </p:spTree>
    <p:extLst>
      <p:ext uri="{BB962C8B-B14F-4D97-AF65-F5344CB8AC3E}">
        <p14:creationId xmlns:p14="http://schemas.microsoft.com/office/powerpoint/2010/main" val="1615902827"/>
      </p:ext>
    </p:extLst>
  </p:cSld>
  <p:clrMapOvr>
    <a:masterClrMapping/>
  </p:clrMapOvr>
  <p:transition spd="slow" advClick="0" advTm="4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1475656" y="332656"/>
            <a:ext cx="6984776" cy="646331"/>
          </a:xfrm>
          <a:prstGeom prst="rect">
            <a:avLst/>
          </a:prstGeom>
          <a:noFill/>
        </p:spPr>
        <p:txBody>
          <a:bodyPr wrap="square" rtlCol="0">
            <a:spAutoFit/>
          </a:bodyPr>
          <a:lstStyle/>
          <a:p>
            <a:pPr lvl="0"/>
            <a:r>
              <a:rPr lang="fr-FR" sz="3600" b="1" dirty="0">
                <a:solidFill>
                  <a:schemeClr val="tx2"/>
                </a:solidFill>
                <a:latin typeface="Gill Sans MT" pitchFamily="34" charset="0"/>
              </a:rPr>
              <a:t>Le site internet </a:t>
            </a:r>
            <a:r>
              <a:rPr lang="fr-FR" sz="3600" b="1" dirty="0">
                <a:solidFill>
                  <a:schemeClr val="tx2"/>
                </a:solidFill>
                <a:latin typeface="Gill Sans MT" pitchFamily="34" charset="0"/>
                <a:hlinkClick r:id="rId3"/>
              </a:rPr>
              <a:t>www.ffap.net</a:t>
            </a:r>
            <a:endParaRPr lang="fr-FR" sz="3600" b="1" kern="10" dirty="0">
              <a:solidFill>
                <a:schemeClr val="tx2"/>
              </a:solidFill>
              <a:effectLst>
                <a:outerShdw dist="35921" dir="2700000" algn="ctr" rotWithShape="0">
                  <a:srgbClr val="C0C0C0">
                    <a:alpha val="80000"/>
                  </a:srgbClr>
                </a:outerShdw>
              </a:effectLst>
              <a:latin typeface="Gill Sans MT" pitchFamily="34" charset="0"/>
              <a:cs typeface="Arial" pitchFamily="34" charset="0"/>
            </a:endParaRPr>
          </a:p>
        </p:txBody>
      </p:sp>
      <p:sp>
        <p:nvSpPr>
          <p:cNvPr id="12" name="ZoneTexte 11"/>
          <p:cNvSpPr txBox="1"/>
          <p:nvPr/>
        </p:nvSpPr>
        <p:spPr>
          <a:xfrm>
            <a:off x="1626579" y="1912268"/>
            <a:ext cx="7196481" cy="2308324"/>
          </a:xfrm>
          <a:prstGeom prst="rect">
            <a:avLst/>
          </a:prstGeom>
          <a:noFill/>
        </p:spPr>
        <p:txBody>
          <a:bodyPr wrap="square" rtlCol="0">
            <a:spAutoFit/>
          </a:bodyPr>
          <a:lstStyle/>
          <a:p>
            <a:br>
              <a:rPr lang="fr-FR" b="1" kern="10" dirty="0">
                <a:effectLst>
                  <a:outerShdw dist="35921" dir="2700000" algn="ctr" rotWithShape="0">
                    <a:srgbClr val="C0C0C0">
                      <a:alpha val="80000"/>
                    </a:srgbClr>
                  </a:outerShdw>
                </a:effectLst>
                <a:latin typeface="Arial" pitchFamily="34" charset="0"/>
                <a:cs typeface="Arial" pitchFamily="34" charset="0"/>
              </a:rPr>
            </a:br>
            <a:r>
              <a:rPr lang="fr-FR" b="1" kern="10" dirty="0">
                <a:effectLst>
                  <a:outerShdw dist="35921" dir="2700000" algn="ctr" rotWithShape="0">
                    <a:srgbClr val="C0C0C0">
                      <a:alpha val="80000"/>
                    </a:srgbClr>
                  </a:outerShdw>
                </a:effectLst>
                <a:latin typeface="Arial" pitchFamily="34" charset="0"/>
                <a:cs typeface="Arial" pitchFamily="34" charset="0"/>
              </a:rPr>
              <a:t>- la Fédération, les groupements régionaux, les associations</a:t>
            </a:r>
          </a:p>
          <a:p>
            <a:r>
              <a:rPr lang="fr-FR" b="1" kern="10" dirty="0">
                <a:effectLst>
                  <a:outerShdw dist="35921" dir="2700000" algn="ctr" rotWithShape="0">
                    <a:srgbClr val="C0C0C0">
                      <a:alpha val="80000"/>
                    </a:srgbClr>
                  </a:outerShdw>
                </a:effectLst>
                <a:latin typeface="Arial" pitchFamily="34" charset="0"/>
                <a:cs typeface="Arial" pitchFamily="34" charset="0"/>
              </a:rPr>
              <a:t>- La compétition, règlements, calendrier des expositions</a:t>
            </a:r>
          </a:p>
          <a:p>
            <a:r>
              <a:rPr lang="fr-FR" b="1" kern="10" dirty="0">
                <a:effectLst>
                  <a:outerShdw dist="35921" dir="2700000" algn="ctr" rotWithShape="0">
                    <a:srgbClr val="C0C0C0">
                      <a:alpha val="80000"/>
                    </a:srgbClr>
                  </a:outerShdw>
                </a:effectLst>
                <a:latin typeface="Arial" pitchFamily="34" charset="0"/>
                <a:cs typeface="Arial" pitchFamily="34" charset="0"/>
              </a:rPr>
              <a:t>- La revue de presse</a:t>
            </a:r>
          </a:p>
          <a:p>
            <a:r>
              <a:rPr lang="fr-FR" b="1" kern="10" dirty="0">
                <a:effectLst>
                  <a:outerShdw dist="35921" dir="2700000" algn="ctr" rotWithShape="0">
                    <a:srgbClr val="C0C0C0">
                      <a:alpha val="80000"/>
                    </a:srgbClr>
                  </a:outerShdw>
                </a:effectLst>
                <a:latin typeface="Arial" pitchFamily="34" charset="0"/>
                <a:cs typeface="Arial" pitchFamily="34" charset="0"/>
              </a:rPr>
              <a:t>- La jeunesse</a:t>
            </a:r>
          </a:p>
          <a:p>
            <a:r>
              <a:rPr lang="fr-FR" b="1" kern="10" dirty="0">
                <a:effectLst>
                  <a:outerShdw dist="35921" dir="2700000" algn="ctr" rotWithShape="0">
                    <a:srgbClr val="C0C0C0">
                      <a:alpha val="80000"/>
                    </a:srgbClr>
                  </a:outerShdw>
                </a:effectLst>
                <a:latin typeface="Arial" pitchFamily="34" charset="0"/>
                <a:cs typeface="Arial" pitchFamily="34" charset="0"/>
              </a:rPr>
              <a:t>- Les albums photo et les vidéos</a:t>
            </a:r>
          </a:p>
          <a:p>
            <a:r>
              <a:rPr lang="fr-FR" b="1" kern="10" dirty="0">
                <a:effectLst>
                  <a:outerShdw dist="35921" dir="2700000" algn="ctr" rotWithShape="0">
                    <a:srgbClr val="C0C0C0">
                      <a:alpha val="80000"/>
                    </a:srgbClr>
                  </a:outerShdw>
                </a:effectLst>
                <a:latin typeface="Arial" pitchFamily="34" charset="0"/>
                <a:cs typeface="Arial" pitchFamily="34" charset="0"/>
              </a:rPr>
              <a:t>- La philatélie, articles, conseils…</a:t>
            </a:r>
          </a:p>
          <a:p>
            <a:r>
              <a:rPr lang="fr-FR" b="1" kern="10" dirty="0">
                <a:effectLst>
                  <a:outerShdw dist="35921" dir="2700000" algn="ctr" rotWithShape="0">
                    <a:srgbClr val="C0C0C0">
                      <a:alpha val="80000"/>
                    </a:srgbClr>
                  </a:outerShdw>
                </a:effectLst>
                <a:latin typeface="Arial" pitchFamily="34" charset="0"/>
                <a:cs typeface="Arial" pitchFamily="34" charset="0"/>
              </a:rPr>
              <a:t>- Les collections en ligne</a:t>
            </a:r>
          </a:p>
        </p:txBody>
      </p:sp>
      <p:pic>
        <p:nvPicPr>
          <p:cNvPr id="8" name="Picture 2" descr="C:\Users\Poste\Desktop\DOC LOGO FFAP 2016 couleu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pic>
        <p:nvPicPr>
          <p:cNvPr id="89092" name="Picture 4" descr="C:\Users\Poste\Desktop\Band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3950" y="1340768"/>
            <a:ext cx="68580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2836EB22-240D-04B3-15E0-AB9A7CAE1747}"/>
              </a:ext>
            </a:extLst>
          </p:cNvPr>
          <p:cNvPicPr>
            <a:picLocks noChangeAspect="1"/>
          </p:cNvPicPr>
          <p:nvPr/>
        </p:nvPicPr>
        <p:blipFill>
          <a:blip r:embed="rId6"/>
          <a:stretch>
            <a:fillRect/>
          </a:stretch>
        </p:blipFill>
        <p:spPr>
          <a:xfrm>
            <a:off x="4223318" y="5229200"/>
            <a:ext cx="4599742" cy="1032075"/>
          </a:xfrm>
          <a:prstGeom prst="rect">
            <a:avLst/>
          </a:prstGeom>
        </p:spPr>
      </p:pic>
      <p:sp>
        <p:nvSpPr>
          <p:cNvPr id="4" name="ZoneTexte 3">
            <a:extLst>
              <a:ext uri="{FF2B5EF4-FFF2-40B4-BE49-F238E27FC236}">
                <a16:creationId xmlns:a16="http://schemas.microsoft.com/office/drawing/2014/main" id="{E981D506-0FF4-504B-6BFE-FE1D6A251901}"/>
              </a:ext>
            </a:extLst>
          </p:cNvPr>
          <p:cNvSpPr txBox="1"/>
          <p:nvPr/>
        </p:nvSpPr>
        <p:spPr>
          <a:xfrm>
            <a:off x="4355976" y="4432508"/>
            <a:ext cx="4012242" cy="584775"/>
          </a:xfrm>
          <a:prstGeom prst="rect">
            <a:avLst/>
          </a:prstGeom>
          <a:noFill/>
        </p:spPr>
        <p:txBody>
          <a:bodyPr wrap="square" rtlCol="0">
            <a:spAutoFit/>
          </a:bodyPr>
          <a:lstStyle/>
          <a:p>
            <a:r>
              <a:rPr lang="fr-FR" sz="3200" b="1" dirty="0">
                <a:solidFill>
                  <a:schemeClr val="accent1">
                    <a:lumMod val="50000"/>
                  </a:schemeClr>
                </a:solidFill>
                <a:latin typeface="Gill Sans MT" panose="020B0502020104020203" pitchFamily="34" charset="0"/>
              </a:rPr>
              <a:t>Les réseaux sociaux</a:t>
            </a:r>
          </a:p>
        </p:txBody>
      </p:sp>
    </p:spTree>
    <p:extLst>
      <p:ext uri="{BB962C8B-B14F-4D97-AF65-F5344CB8AC3E}">
        <p14:creationId xmlns:p14="http://schemas.microsoft.com/office/powerpoint/2010/main" val="3352177149"/>
      </p:ext>
    </p:extLst>
  </p:cSld>
  <p:clrMapOvr>
    <a:masterClrMapping/>
  </p:clrMapOvr>
  <p:transition spd="slow" advClick="0" advTm="4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1115618" y="163814"/>
            <a:ext cx="7776862" cy="1118255"/>
          </a:xfrm>
          <a:prstGeom prst="rect">
            <a:avLst/>
          </a:prstGeom>
          <a:noFill/>
        </p:spPr>
        <p:txBody>
          <a:bodyPr wrap="square" rtlCol="0">
            <a:spAutoFit/>
          </a:bodyPr>
          <a:lstStyle/>
          <a:p>
            <a:pPr algn="ctr">
              <a:lnSpc>
                <a:spcPts val="4000"/>
              </a:lnSpc>
            </a:pPr>
            <a:r>
              <a:rPr lang="fr-FR" sz="3600" b="1" spc="-100" dirty="0">
                <a:solidFill>
                  <a:schemeClr val="tx2"/>
                </a:solidFill>
              </a:rPr>
              <a:t>La Compagnie des Guides de la Philatélie </a:t>
            </a:r>
            <a:br>
              <a:rPr lang="fr-FR" sz="3600" b="1" spc="-100" dirty="0">
                <a:solidFill>
                  <a:schemeClr val="tx2"/>
                </a:solidFill>
              </a:rPr>
            </a:br>
            <a:r>
              <a:rPr lang="fr-FR" sz="3600" b="1" spc="-100" dirty="0">
                <a:solidFill>
                  <a:schemeClr val="tx2"/>
                </a:solidFill>
              </a:rPr>
              <a:t>outil d’animation</a:t>
            </a:r>
            <a:endParaRPr lang="fr-FR" sz="3600" kern="10" spc="-100" dirty="0">
              <a:solidFill>
                <a:schemeClr val="tx2"/>
              </a:solidFill>
              <a:effectLst>
                <a:outerShdw dist="35921" dir="2700000" algn="ctr" rotWithShape="0">
                  <a:srgbClr val="C0C0C0">
                    <a:alpha val="80000"/>
                  </a:srgbClr>
                </a:outerShdw>
              </a:effectLst>
              <a:latin typeface="Impact"/>
            </a:endParaRPr>
          </a:p>
        </p:txBody>
      </p:sp>
      <p:pic>
        <p:nvPicPr>
          <p:cNvPr id="39073" name="Picture 1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92" y="514275"/>
            <a:ext cx="996583" cy="915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3516" y="943100"/>
            <a:ext cx="998202" cy="2577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176192" y="1339465"/>
            <a:ext cx="5852340" cy="1785104"/>
          </a:xfrm>
          <a:prstGeom prst="rect">
            <a:avLst/>
          </a:prstGeom>
          <a:noFill/>
        </p:spPr>
        <p:txBody>
          <a:bodyPr wrap="square" rtlCol="0">
            <a:spAutoFit/>
          </a:bodyPr>
          <a:lstStyle/>
          <a:p>
            <a:pPr>
              <a:lnSpc>
                <a:spcPts val="2200"/>
              </a:lnSpc>
            </a:pPr>
            <a:r>
              <a:rPr lang="fr-FR" sz="2000" b="1" i="1" spc="-100" dirty="0">
                <a:solidFill>
                  <a:schemeClr val="tx2"/>
                </a:solidFill>
                <a:latin typeface="Gill Sans MT" pitchFamily="34" charset="0"/>
              </a:rPr>
              <a:t>Depuis 2009 les « guides » vêtus d’un gilet,  aux couleurs rouge et bleue de la FFAP,  proposent aux visiteurs des expositions un  parcours commenté d’une trentaine de minutes,  pour découvrir l’histoire postale,  la philatélie traditionnelle et moderne,  la thématique, la classe ouverte, la maximaphilie…</a:t>
            </a:r>
          </a:p>
        </p:txBody>
      </p:sp>
      <p:pic>
        <p:nvPicPr>
          <p:cNvPr id="94211" name="Picture 3" descr="L:\Philatélie\FFAP\congrès\2016_paris\paris_2016_photos\2016_05_20\P10004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9115" y="3083159"/>
            <a:ext cx="2498634" cy="18739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Poste\Desktop\DOC LOGO FFAP 2016 couleu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1A585D6E-D1EC-5359-B34F-8884DDE84F80}"/>
              </a:ext>
            </a:extLst>
          </p:cNvPr>
          <p:cNvPicPr>
            <a:picLocks noChangeAspect="1"/>
          </p:cNvPicPr>
          <p:nvPr/>
        </p:nvPicPr>
        <p:blipFill>
          <a:blip r:embed="rId7"/>
          <a:stretch>
            <a:fillRect/>
          </a:stretch>
        </p:blipFill>
        <p:spPr>
          <a:xfrm>
            <a:off x="1361490" y="3172031"/>
            <a:ext cx="3156493" cy="1785104"/>
          </a:xfrm>
          <a:prstGeom prst="rect">
            <a:avLst/>
          </a:prstGeom>
        </p:spPr>
      </p:pic>
      <p:pic>
        <p:nvPicPr>
          <p:cNvPr id="6" name="Image 5">
            <a:extLst>
              <a:ext uri="{FF2B5EF4-FFF2-40B4-BE49-F238E27FC236}">
                <a16:creationId xmlns:a16="http://schemas.microsoft.com/office/drawing/2014/main" id="{AE1C21A8-20CE-AA85-2DAB-AF4AA8215CB9}"/>
              </a:ext>
            </a:extLst>
          </p:cNvPr>
          <p:cNvPicPr>
            <a:picLocks noChangeAspect="1"/>
          </p:cNvPicPr>
          <p:nvPr/>
        </p:nvPicPr>
        <p:blipFill>
          <a:blip r:embed="rId8"/>
          <a:stretch>
            <a:fillRect/>
          </a:stretch>
        </p:blipFill>
        <p:spPr>
          <a:xfrm>
            <a:off x="2993753" y="5052952"/>
            <a:ext cx="2606436" cy="1570297"/>
          </a:xfrm>
          <a:prstGeom prst="rect">
            <a:avLst/>
          </a:prstGeom>
        </p:spPr>
      </p:pic>
      <p:pic>
        <p:nvPicPr>
          <p:cNvPr id="8" name="Image 7">
            <a:extLst>
              <a:ext uri="{FF2B5EF4-FFF2-40B4-BE49-F238E27FC236}">
                <a16:creationId xmlns:a16="http://schemas.microsoft.com/office/drawing/2014/main" id="{1AC45F1D-F7BF-182F-A61E-84FD3A27C37A}"/>
              </a:ext>
            </a:extLst>
          </p:cNvPr>
          <p:cNvPicPr>
            <a:picLocks noChangeAspect="1"/>
          </p:cNvPicPr>
          <p:nvPr/>
        </p:nvPicPr>
        <p:blipFill>
          <a:blip r:embed="rId9"/>
          <a:stretch>
            <a:fillRect/>
          </a:stretch>
        </p:blipFill>
        <p:spPr>
          <a:xfrm>
            <a:off x="7175052" y="3610923"/>
            <a:ext cx="1636923" cy="2702098"/>
          </a:xfrm>
          <a:prstGeom prst="rect">
            <a:avLst/>
          </a:prstGeom>
        </p:spPr>
      </p:pic>
    </p:spTree>
    <p:extLst>
      <p:ext uri="{BB962C8B-B14F-4D97-AF65-F5344CB8AC3E}">
        <p14:creationId xmlns:p14="http://schemas.microsoft.com/office/powerpoint/2010/main" val="133543412"/>
      </p:ext>
    </p:extLst>
  </p:cSld>
  <p:clrMapOvr>
    <a:masterClrMapping/>
  </p:clrMapOvr>
  <p:transition spd="slow" advClick="0" advTm="4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987071" y="260648"/>
            <a:ext cx="5619808" cy="988669"/>
          </a:xfrm>
          <a:prstGeom prst="rect">
            <a:avLst/>
          </a:prstGeom>
        </p:spPr>
        <p:txBody>
          <a:bodyPr wrap="none">
            <a:spAutoFit/>
          </a:bodyPr>
          <a:lstStyle/>
          <a:p>
            <a:pPr lvl="0" algn="ctr">
              <a:lnSpc>
                <a:spcPct val="150000"/>
              </a:lnSpc>
            </a:pPr>
            <a:r>
              <a:rPr lang="fr-FR" sz="4400" b="1" dirty="0">
                <a:solidFill>
                  <a:schemeClr val="tx2"/>
                </a:solidFill>
                <a:latin typeface="Gill Sans MT" pitchFamily="34" charset="0"/>
              </a:rPr>
              <a:t>FFAP : l’organisation</a:t>
            </a:r>
            <a:endParaRPr lang="fr-FR" sz="4400" b="1" kern="10" cap="all" spc="300" dirty="0">
              <a:ln w="0"/>
              <a:solidFill>
                <a:schemeClr val="tx2"/>
              </a:solidFill>
              <a:effectLst>
                <a:reflection blurRad="12700" stA="50000" endPos="50000" dist="5000" dir="5400000" sy="-100000" rotWithShape="0"/>
              </a:effectLst>
              <a:latin typeface="Gill Sans MT" pitchFamily="34" charset="0"/>
            </a:endParaRPr>
          </a:p>
        </p:txBody>
      </p:sp>
      <p:sp>
        <p:nvSpPr>
          <p:cNvPr id="6" name="ZoneTexte 5"/>
          <p:cNvSpPr txBox="1"/>
          <p:nvPr/>
        </p:nvSpPr>
        <p:spPr>
          <a:xfrm>
            <a:off x="1475656" y="1556792"/>
            <a:ext cx="7272808" cy="4862870"/>
          </a:xfrm>
          <a:prstGeom prst="rect">
            <a:avLst/>
          </a:prstGeom>
          <a:noFill/>
        </p:spPr>
        <p:txBody>
          <a:bodyPr wrap="square" rtlCol="0">
            <a:spAutoFit/>
          </a:bodyPr>
          <a:lstStyle/>
          <a:p>
            <a:r>
              <a:rPr lang="fr-FR" sz="2400" b="1" dirty="0">
                <a:latin typeface="Gill Sans MT" pitchFamily="34" charset="0"/>
              </a:rPr>
              <a:t>Des locaux fonctionnels  qui hébergent </a:t>
            </a:r>
            <a:br>
              <a:rPr lang="fr-FR" sz="2400" b="1" dirty="0">
                <a:latin typeface="Gill Sans MT" pitchFamily="34" charset="0"/>
              </a:rPr>
            </a:br>
            <a:r>
              <a:rPr lang="fr-FR" sz="2400" b="1" dirty="0">
                <a:latin typeface="Gill Sans MT" pitchFamily="34" charset="0"/>
              </a:rPr>
              <a:t>le secrétariat administratif, </a:t>
            </a:r>
            <a:br>
              <a:rPr lang="fr-FR" sz="2400" b="1" dirty="0">
                <a:latin typeface="Gill Sans MT" pitchFamily="34" charset="0"/>
              </a:rPr>
            </a:br>
            <a:r>
              <a:rPr lang="fr-FR" sz="2400" b="1" dirty="0">
                <a:latin typeface="Gill Sans MT" pitchFamily="34" charset="0"/>
              </a:rPr>
              <a:t>une salle de réunions, une bibliothèque…</a:t>
            </a:r>
          </a:p>
          <a:p>
            <a:r>
              <a:rPr lang="fr-FR" sz="2400" b="1" dirty="0">
                <a:latin typeface="Gill Sans MT" pitchFamily="34" charset="0"/>
              </a:rPr>
              <a:t>ouverts à tous les membres.</a:t>
            </a:r>
          </a:p>
          <a:p>
            <a:endParaRPr lang="fr-FR" dirty="0"/>
          </a:p>
          <a:p>
            <a:r>
              <a:rPr lang="fr-FR" sz="2800" b="1" spc="-100" dirty="0">
                <a:latin typeface="Gill Sans MT" pitchFamily="34" charset="0"/>
              </a:rPr>
              <a:t>FFAP </a:t>
            </a:r>
          </a:p>
          <a:p>
            <a:r>
              <a:rPr lang="fr-FR" sz="2800" b="1" spc="-100" dirty="0">
                <a:latin typeface="Gill Sans MT" pitchFamily="34" charset="0"/>
              </a:rPr>
              <a:t>47 rue de Maubeuge 75009 Paris</a:t>
            </a:r>
            <a:br>
              <a:rPr lang="fr-FR" sz="2800" b="1" spc="-100" dirty="0">
                <a:latin typeface="Gill Sans MT" pitchFamily="34" charset="0"/>
              </a:rPr>
            </a:br>
            <a:endParaRPr lang="fr-FR" sz="1400" b="1" spc="-100" dirty="0">
              <a:latin typeface="Gill Sans MT" pitchFamily="34" charset="0"/>
            </a:endParaRPr>
          </a:p>
          <a:p>
            <a:r>
              <a:rPr lang="fr-FR" sz="2800" b="1" spc="-100" dirty="0">
                <a:latin typeface="Gill Sans MT" pitchFamily="34" charset="0"/>
              </a:rPr>
              <a:t>Tél : 01 42 85 50 25</a:t>
            </a:r>
            <a:br>
              <a:rPr lang="fr-FR" sz="2800" b="1" spc="-100" dirty="0">
                <a:latin typeface="Gill Sans MT" pitchFamily="34" charset="0"/>
              </a:rPr>
            </a:br>
            <a:r>
              <a:rPr lang="fr-FR" sz="2800" b="1" spc="-100" dirty="0">
                <a:latin typeface="Gill Sans MT" pitchFamily="34" charset="0"/>
              </a:rPr>
              <a:t>Fax : 01 44 63 01 39</a:t>
            </a:r>
          </a:p>
          <a:p>
            <a:r>
              <a:rPr lang="fr-FR" sz="2800" b="1" spc="-100" dirty="0">
                <a:solidFill>
                  <a:srgbClr val="0066FF"/>
                </a:solidFill>
                <a:latin typeface="Gill Sans MT" pitchFamily="34" charset="0"/>
                <a:hlinkClick r:id="rId3">
                  <a:extLst>
                    <a:ext uri="{A12FA001-AC4F-418D-AE19-62706E023703}">
                      <ahyp:hlinkClr xmlns:ahyp="http://schemas.microsoft.com/office/drawing/2018/hyperlinkcolor" val="tx"/>
                    </a:ext>
                  </a:extLst>
                </a:hlinkClick>
              </a:rPr>
              <a:t>ffap.philatelie@</a:t>
            </a:r>
            <a:r>
              <a:rPr lang="fr-FR" sz="2800" b="1" spc="-100" dirty="0">
                <a:solidFill>
                  <a:srgbClr val="0066FF"/>
                </a:solidFill>
                <a:latin typeface="Gill Sans MT" pitchFamily="34" charset="0"/>
              </a:rPr>
              <a:t>gmail.com</a:t>
            </a:r>
          </a:p>
          <a:p>
            <a:r>
              <a:rPr lang="fr-FR" sz="1400" b="1" spc="-100" dirty="0">
                <a:latin typeface="Gill Sans MT" pitchFamily="34" charset="0"/>
              </a:rPr>
              <a:t>  </a:t>
            </a:r>
          </a:p>
          <a:p>
            <a:r>
              <a:rPr lang="fr-FR" sz="2800" b="1" spc="-100" dirty="0">
                <a:latin typeface="Gill Sans MT" pitchFamily="34" charset="0"/>
              </a:rPr>
              <a:t>Site www.ffap.net</a:t>
            </a:r>
            <a:endParaRPr lang="fr-FR" dirty="0"/>
          </a:p>
        </p:txBody>
      </p:sp>
      <p:pic>
        <p:nvPicPr>
          <p:cNvPr id="78881"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3051919"/>
            <a:ext cx="223837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Poste\Desktop\DOC LOGO FFAP 2016 couleu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445568"/>
      </p:ext>
    </p:extLst>
  </p:cSld>
  <p:clrMapOvr>
    <a:masterClrMapping/>
  </p:clrMapOvr>
  <p:transition spd="slow" advClick="0" advTm="400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115617" y="332656"/>
            <a:ext cx="8028383" cy="5997283"/>
          </a:xfrm>
          <a:prstGeom prst="rect">
            <a:avLst/>
          </a:prstGeom>
          <a:noFill/>
        </p:spPr>
        <p:txBody>
          <a:bodyPr wrap="square" rtlCol="0">
            <a:spAutoFit/>
          </a:bodyPr>
          <a:lstStyle/>
          <a:p>
            <a:pPr>
              <a:lnSpc>
                <a:spcPct val="115000"/>
              </a:lnSpc>
              <a:spcAft>
                <a:spcPts val="1000"/>
              </a:spcAft>
            </a:pPr>
            <a:br>
              <a:rPr lang="fr-FR" sz="2800" b="1" dirty="0">
                <a:solidFill>
                  <a:schemeClr val="tx2"/>
                </a:solidFill>
                <a:latin typeface="Gill Sans MT" pitchFamily="34" charset="0"/>
                <a:cs typeface="Arial" pitchFamily="34" charset="0"/>
              </a:rPr>
            </a:br>
            <a:r>
              <a:rPr lang="fr-FR" sz="2800" b="1" dirty="0">
                <a:solidFill>
                  <a:schemeClr val="tx2"/>
                </a:solidFill>
                <a:latin typeface="Gill Sans MT" pitchFamily="34" charset="0"/>
                <a:cs typeface="Arial" pitchFamily="34" charset="0"/>
              </a:rPr>
              <a:t>Comme tout collectionneur, </a:t>
            </a:r>
            <a:br>
              <a:rPr lang="fr-FR" sz="2800" b="1" dirty="0">
                <a:solidFill>
                  <a:schemeClr val="tx2"/>
                </a:solidFill>
                <a:latin typeface="Gill Sans MT" pitchFamily="34" charset="0"/>
                <a:cs typeface="Arial" pitchFamily="34" charset="0"/>
              </a:rPr>
            </a:br>
            <a:r>
              <a:rPr lang="fr-FR" sz="2800" b="1" dirty="0">
                <a:solidFill>
                  <a:schemeClr val="tx2"/>
                </a:solidFill>
                <a:latin typeface="Gill Sans MT" pitchFamily="34" charset="0"/>
                <a:cs typeface="Arial" pitchFamily="34" charset="0"/>
              </a:rPr>
              <a:t>    le philatéliste souhaite partager sa passion</a:t>
            </a:r>
            <a:br>
              <a:rPr lang="fr-FR" sz="2800" b="1" dirty="0">
                <a:solidFill>
                  <a:schemeClr val="tx2"/>
                </a:solidFill>
                <a:latin typeface="Gill Sans MT" pitchFamily="34" charset="0"/>
                <a:cs typeface="Arial" pitchFamily="34" charset="0"/>
              </a:rPr>
            </a:br>
            <a:r>
              <a:rPr lang="fr-FR" sz="1100" b="1" dirty="0">
                <a:solidFill>
                  <a:schemeClr val="tx2"/>
                </a:solidFill>
                <a:latin typeface="Gill Sans MT" pitchFamily="34" charset="0"/>
                <a:cs typeface="Arial" pitchFamily="34" charset="0"/>
              </a:rPr>
              <a:t>   </a:t>
            </a:r>
          </a:p>
          <a:p>
            <a:pPr>
              <a:lnSpc>
                <a:spcPct val="115000"/>
              </a:lnSpc>
              <a:spcAft>
                <a:spcPts val="1000"/>
              </a:spcAft>
            </a:pPr>
            <a:r>
              <a:rPr lang="fr-FR" sz="2400" b="1" i="1" dirty="0">
                <a:solidFill>
                  <a:schemeClr val="tx2"/>
                </a:solidFill>
                <a:latin typeface="Gill Sans MT" pitchFamily="34" charset="0"/>
                <a:cs typeface="Arial" pitchFamily="34" charset="0"/>
              </a:rPr>
              <a:t>L’association philatélique est le lieu idéal et convivial pour s’informer, découvrir, échanger, partager. Elle offre à ses membres de nombreux services et avantages.</a:t>
            </a:r>
          </a:p>
          <a:p>
            <a:pPr>
              <a:lnSpc>
                <a:spcPts val="3800"/>
              </a:lnSpc>
              <a:spcAft>
                <a:spcPts val="1000"/>
              </a:spcAft>
            </a:pPr>
            <a:endParaRPr lang="fr-FR" sz="3600" b="1" dirty="0">
              <a:latin typeface="Gill Sans MT" pitchFamily="34" charset="0"/>
            </a:endParaRPr>
          </a:p>
          <a:p>
            <a:pPr>
              <a:lnSpc>
                <a:spcPts val="3800"/>
              </a:lnSpc>
              <a:spcAft>
                <a:spcPts val="1000"/>
              </a:spcAft>
            </a:pPr>
            <a:r>
              <a:rPr lang="fr-FR" sz="2000" b="1" dirty="0">
                <a:latin typeface="Gill Sans MT" pitchFamily="34" charset="0"/>
              </a:rPr>
              <a:t>       </a:t>
            </a:r>
          </a:p>
          <a:p>
            <a:pPr algn="ctr">
              <a:lnSpc>
                <a:spcPts val="3800"/>
              </a:lnSpc>
              <a:spcAft>
                <a:spcPts val="1000"/>
              </a:spcAft>
            </a:pPr>
            <a:r>
              <a:rPr lang="fr-FR" sz="3600" b="1" dirty="0">
                <a:solidFill>
                  <a:schemeClr val="tx2"/>
                </a:solidFill>
                <a:latin typeface="Gill Sans MT" pitchFamily="34" charset="0"/>
              </a:rPr>
              <a:t>Il y a toujours une association philatélique fédérée, </a:t>
            </a:r>
            <a:br>
              <a:rPr lang="fr-FR" sz="3600" b="1" dirty="0">
                <a:solidFill>
                  <a:schemeClr val="tx2"/>
                </a:solidFill>
                <a:latin typeface="Gill Sans MT" pitchFamily="34" charset="0"/>
              </a:rPr>
            </a:br>
            <a:r>
              <a:rPr lang="fr-FR" sz="3600" b="1" dirty="0">
                <a:solidFill>
                  <a:schemeClr val="tx2"/>
                </a:solidFill>
                <a:latin typeface="Gill Sans MT" pitchFamily="34" charset="0"/>
              </a:rPr>
              <a:t>à votre service, près de chez vous</a:t>
            </a:r>
            <a:endParaRPr lang="fr-FR" sz="4000" dirty="0">
              <a:solidFill>
                <a:schemeClr val="tx2"/>
              </a:solidFill>
            </a:endParaRPr>
          </a:p>
        </p:txBody>
      </p:sp>
      <p:sp>
        <p:nvSpPr>
          <p:cNvPr id="8" name="Rectangle 7"/>
          <p:cNvSpPr/>
          <p:nvPr/>
        </p:nvSpPr>
        <p:spPr>
          <a:xfrm>
            <a:off x="2534141" y="3561471"/>
            <a:ext cx="4608512" cy="1154162"/>
          </a:xfrm>
          <a:prstGeom prst="rect">
            <a:avLst/>
          </a:prstGeom>
        </p:spPr>
        <p:txBody>
          <a:bodyPr wrap="square">
            <a:spAutoFit/>
          </a:bodyPr>
          <a:lstStyle/>
          <a:p>
            <a:pPr lvl="0" algn="ctr">
              <a:lnSpc>
                <a:spcPct val="150000"/>
              </a:lnSpc>
            </a:pPr>
            <a:r>
              <a:rPr lang="fr-FR" sz="4600" b="1" dirty="0">
                <a:solidFill>
                  <a:schemeClr val="tx2"/>
                </a:solidFill>
                <a:latin typeface="Gill Sans MT" pitchFamily="34" charset="0"/>
              </a:rPr>
              <a:t>N’hésitez pas !</a:t>
            </a:r>
            <a:endParaRPr lang="fr-FR" sz="4600" b="1" kern="10" cap="all" spc="300" dirty="0">
              <a:ln w="0"/>
              <a:solidFill>
                <a:schemeClr val="tx2"/>
              </a:solidFill>
              <a:effectLst>
                <a:reflection blurRad="12700" stA="50000" endPos="50000" dist="5000" dir="5400000" sy="-100000" rotWithShape="0"/>
              </a:effectLst>
              <a:latin typeface="Gill Sans MT" pitchFamily="34" charset="0"/>
            </a:endParaRPr>
          </a:p>
        </p:txBody>
      </p:sp>
      <p:pic>
        <p:nvPicPr>
          <p:cNvPr id="12" name="Picture 158" descr="C:\Users\Poste\Documents\Philatélie copiés\FFAP\communication\logos\Etincelle\haute definition\timbre revivez .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824" y="3685631"/>
            <a:ext cx="112659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9519" y="3275633"/>
            <a:ext cx="899023" cy="114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74485">
            <a:off x="118473" y="734086"/>
            <a:ext cx="11271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Poste\Desktop\DOC LOGO FFAP 2016 couleu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701878"/>
      </p:ext>
    </p:extLst>
  </p:cSld>
  <p:clrMapOvr>
    <a:masterClrMapping/>
  </p:clrMapOvr>
  <p:transition spd="slow" advClick="0" advTm="4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6" y="0"/>
            <a:ext cx="1123482" cy="687515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403648" y="1844824"/>
            <a:ext cx="2755883" cy="1477328"/>
          </a:xfrm>
          <a:prstGeom prst="rect">
            <a:avLst/>
          </a:prstGeom>
        </p:spPr>
        <p:txBody>
          <a:bodyPr wrap="none">
            <a:spAutoFit/>
          </a:bodyPr>
          <a:lstStyle/>
          <a:p>
            <a:pPr marL="285750" indent="-285750">
              <a:buFont typeface="Wingdings"/>
              <a:buChar char="u"/>
            </a:pPr>
            <a:r>
              <a:rPr lang="fr-FR" dirty="0"/>
              <a:t>I / </a:t>
            </a:r>
            <a:r>
              <a:rPr lang="fr-FR" i="1" dirty="0"/>
              <a:t>Ile de France Gaphil</a:t>
            </a:r>
          </a:p>
          <a:p>
            <a:pPr marL="285750" indent="-285750">
              <a:buFont typeface="Wingdings"/>
              <a:buChar char="u"/>
            </a:pPr>
            <a:r>
              <a:rPr lang="fr-FR" dirty="0"/>
              <a:t>II / </a:t>
            </a:r>
            <a:r>
              <a:rPr lang="fr-FR" i="1" dirty="0"/>
              <a:t>Nord-Pas de Calais</a:t>
            </a:r>
          </a:p>
          <a:p>
            <a:pPr marL="285750" indent="-285750">
              <a:buFont typeface="Wingdings"/>
              <a:buChar char="u"/>
            </a:pPr>
            <a:r>
              <a:rPr lang="fr-FR" dirty="0"/>
              <a:t>IIA / </a:t>
            </a:r>
            <a:r>
              <a:rPr lang="fr-FR" i="1" dirty="0"/>
              <a:t>Picardie</a:t>
            </a:r>
            <a:endParaRPr lang="fr-FR" dirty="0"/>
          </a:p>
          <a:p>
            <a:pPr marL="285750" indent="-285750">
              <a:buFont typeface="Wingdings"/>
              <a:buChar char="u"/>
            </a:pPr>
            <a:r>
              <a:rPr lang="fr-FR" dirty="0"/>
              <a:t>III/ </a:t>
            </a:r>
            <a:r>
              <a:rPr lang="fr-FR" i="1" dirty="0"/>
              <a:t>Champagne Ardenne</a:t>
            </a:r>
            <a:endParaRPr lang="fr-FR" dirty="0"/>
          </a:p>
          <a:p>
            <a:pPr marL="285750" indent="-285750">
              <a:buFont typeface="Wingdings"/>
              <a:buChar char="u"/>
            </a:pPr>
            <a:r>
              <a:rPr lang="fr-FR" i="1" dirty="0"/>
              <a:t>IV / Lorraine</a:t>
            </a:r>
            <a:endParaRPr lang="fr-FR" dirty="0"/>
          </a:p>
        </p:txBody>
      </p:sp>
      <p:sp>
        <p:nvSpPr>
          <p:cNvPr id="11" name="ZoneTexte 10"/>
          <p:cNvSpPr txBox="1"/>
          <p:nvPr/>
        </p:nvSpPr>
        <p:spPr>
          <a:xfrm>
            <a:off x="1209609" y="336951"/>
            <a:ext cx="5882672" cy="1374735"/>
          </a:xfrm>
          <a:prstGeom prst="rect">
            <a:avLst/>
          </a:prstGeom>
          <a:noFill/>
          <a:ln>
            <a:noFill/>
          </a:ln>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ts val="5000"/>
              </a:lnSpc>
            </a:pPr>
            <a:r>
              <a:rPr lang="fr-FR" sz="4800" b="1" dirty="0">
                <a:solidFill>
                  <a:schemeClr val="tx2"/>
                </a:solidFill>
                <a:latin typeface="Gill Sans MT" pitchFamily="34" charset="0"/>
              </a:rPr>
              <a:t>20 groupements </a:t>
            </a:r>
            <a:br>
              <a:rPr lang="fr-FR" sz="4800" b="1" dirty="0">
                <a:solidFill>
                  <a:schemeClr val="tx2"/>
                </a:solidFill>
                <a:latin typeface="Gill Sans MT" pitchFamily="34" charset="0"/>
              </a:rPr>
            </a:br>
            <a:r>
              <a:rPr lang="fr-FR" sz="4800" b="1" dirty="0">
                <a:solidFill>
                  <a:schemeClr val="tx2"/>
                </a:solidFill>
                <a:latin typeface="Gill Sans MT" pitchFamily="34" charset="0"/>
              </a:rPr>
              <a:t>régionaux</a:t>
            </a:r>
          </a:p>
        </p:txBody>
      </p:sp>
      <p:pic>
        <p:nvPicPr>
          <p:cNvPr id="15" name="Picture 7" descr="C:\Users\Poste\Documents\Philatélie copiés\FFAP\congrès\diaporama_2013\kakemonos\kakéPicardie_FI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3971726"/>
            <a:ext cx="1255077"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Poste\Documents\Philatélie copiés\FFAP\kakemonos régions\serie_2\Définitifs\kakéNdPasDeCalais_version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328" y="1024319"/>
            <a:ext cx="1254857"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Poste\Documents\Philatélie copiés\FFAP\kakemonos régions\serie_2\Définitifs\kakéChampArd_maket1sur3de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8" y="3715935"/>
            <a:ext cx="1254762" cy="2700000"/>
          </a:xfrm>
          <a:prstGeom prst="rect">
            <a:avLst/>
          </a:prstGeom>
          <a:noFill/>
          <a:extLst>
            <a:ext uri="{909E8E84-426E-40DD-AFC4-6F175D3DCCD1}">
              <a14:hiddenFill xmlns:a14="http://schemas.microsoft.com/office/drawing/2010/main">
                <a:solidFill>
                  <a:srgbClr val="FFFFFF"/>
                </a:solidFill>
              </a14:hiddenFill>
            </a:ext>
          </a:extLst>
        </p:spPr>
      </p:pic>
      <p:pic>
        <p:nvPicPr>
          <p:cNvPr id="82946" name="Picture 2" descr="C:\Users\Poste\Documents\Philatélie\FFAP\kakemonos régions\serie_4\Region1_gaphil_bidault\communetincelle\kakéIleDefrance_01sur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6176" y="2087408"/>
            <a:ext cx="1254919" cy="2700337"/>
          </a:xfrm>
          <a:prstGeom prst="rect">
            <a:avLst/>
          </a:prstGeom>
          <a:noFill/>
          <a:extLst>
            <a:ext uri="{909E8E84-426E-40DD-AFC4-6F175D3DCCD1}">
              <a14:hiddenFill xmlns:a14="http://schemas.microsoft.com/office/drawing/2010/main">
                <a:solidFill>
                  <a:srgbClr val="FFFFFF"/>
                </a:solidFill>
              </a14:hiddenFill>
            </a:ext>
          </a:extLst>
        </p:spPr>
      </p:pic>
      <p:pic>
        <p:nvPicPr>
          <p:cNvPr id="82947" name="Picture 3" descr="C:\Users\Poste\Documents\Philatélie\FFAP\kakemonos régions\serie_4\Region4_lorraine_Vuillemard\communétincelle\kakéLorraine_01sur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99386" y="3573016"/>
            <a:ext cx="1254762"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Poste\Desktop\DOC LOGO FFAP 2016 couleu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44608130"/>
      </p:ext>
    </p:extLst>
  </p:cSld>
  <p:clrMapOvr>
    <a:masterClrMapping/>
  </p:clrMapOvr>
  <p:transition spd="slow" advClick="0" advTm="4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5" y="0"/>
            <a:ext cx="1123482" cy="687515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987824" y="5013176"/>
            <a:ext cx="5400600" cy="369332"/>
          </a:xfrm>
          <a:prstGeom prst="rect">
            <a:avLst/>
          </a:prstGeom>
          <a:noFill/>
        </p:spPr>
        <p:txBody>
          <a:bodyPr wrap="square" rtlCol="0">
            <a:spAutoFit/>
          </a:bodyPr>
          <a:lstStyle/>
          <a:p>
            <a:endParaRPr lang="fr-FR" dirty="0"/>
          </a:p>
        </p:txBody>
      </p:sp>
      <p:sp>
        <p:nvSpPr>
          <p:cNvPr id="12" name="Rectangle 11"/>
          <p:cNvSpPr/>
          <p:nvPr/>
        </p:nvSpPr>
        <p:spPr>
          <a:xfrm>
            <a:off x="1481235" y="1584260"/>
            <a:ext cx="3888565" cy="1754326"/>
          </a:xfrm>
          <a:prstGeom prst="rect">
            <a:avLst/>
          </a:prstGeom>
        </p:spPr>
        <p:txBody>
          <a:bodyPr wrap="none">
            <a:spAutoFit/>
          </a:bodyPr>
          <a:lstStyle/>
          <a:p>
            <a:pPr marL="285750" indent="-285750">
              <a:buFont typeface="Wingdings"/>
              <a:buChar char="u"/>
            </a:pPr>
            <a:r>
              <a:rPr lang="en-GB" i="1" dirty="0"/>
              <a:t>VI / Alsace Belfort</a:t>
            </a:r>
          </a:p>
          <a:p>
            <a:pPr marL="285750" indent="-285750">
              <a:buFont typeface="Wingdings"/>
              <a:buChar char="u"/>
            </a:pPr>
            <a:r>
              <a:rPr lang="fr-FR" i="1" dirty="0"/>
              <a:t>VII / Bourgogne Franche Comté</a:t>
            </a:r>
            <a:endParaRPr lang="fr-FR" dirty="0"/>
          </a:p>
          <a:p>
            <a:pPr marL="285750" indent="-285750">
              <a:buFont typeface="Wingdings"/>
              <a:buChar char="u"/>
            </a:pPr>
            <a:r>
              <a:rPr lang="fr-FR" dirty="0"/>
              <a:t>VIII / </a:t>
            </a:r>
            <a:r>
              <a:rPr lang="fr-FR" i="1" dirty="0"/>
              <a:t>Rhône Alpes</a:t>
            </a:r>
          </a:p>
          <a:p>
            <a:pPr marL="285750" indent="-285750">
              <a:buFont typeface="Wingdings"/>
              <a:buChar char="u"/>
            </a:pPr>
            <a:r>
              <a:rPr lang="fr-FR" i="1" dirty="0"/>
              <a:t>X / Provence Alpes Côte d'Azur Corse</a:t>
            </a:r>
            <a:endParaRPr lang="fr-FR" dirty="0"/>
          </a:p>
          <a:p>
            <a:pPr marL="285750" indent="-285750">
              <a:buFont typeface="Wingdings"/>
              <a:buChar char="u"/>
            </a:pPr>
            <a:r>
              <a:rPr lang="fr-FR" i="1" dirty="0"/>
              <a:t>XII / Languedoc Roussillon</a:t>
            </a:r>
          </a:p>
          <a:p>
            <a:pPr marL="285750" indent="-285750">
              <a:buFont typeface="Wingdings"/>
              <a:buChar char="u"/>
            </a:pPr>
            <a:r>
              <a:rPr lang="fr-FR" dirty="0"/>
              <a:t>XIII / </a:t>
            </a:r>
            <a:r>
              <a:rPr lang="fr-FR" i="1" dirty="0"/>
              <a:t>Midi Pyrénées</a:t>
            </a:r>
            <a:endParaRPr lang="fr-FR" dirty="0"/>
          </a:p>
        </p:txBody>
      </p:sp>
      <p:sp>
        <p:nvSpPr>
          <p:cNvPr id="11" name="ZoneTexte 10"/>
          <p:cNvSpPr txBox="1"/>
          <p:nvPr/>
        </p:nvSpPr>
        <p:spPr>
          <a:xfrm>
            <a:off x="1138548" y="188640"/>
            <a:ext cx="5110171" cy="1374735"/>
          </a:xfrm>
          <a:prstGeom prst="rect">
            <a:avLst/>
          </a:prstGeom>
          <a:noFill/>
          <a:ln>
            <a:noFill/>
          </a:ln>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ts val="5000"/>
              </a:lnSpc>
            </a:pPr>
            <a:r>
              <a:rPr lang="fr-FR" sz="4800" b="1" dirty="0">
                <a:solidFill>
                  <a:schemeClr val="tx2"/>
                </a:solidFill>
                <a:latin typeface="Gill Sans MT" pitchFamily="34" charset="0"/>
              </a:rPr>
              <a:t>20 groupements </a:t>
            </a:r>
            <a:br>
              <a:rPr lang="fr-FR" sz="4800" b="1" dirty="0">
                <a:solidFill>
                  <a:schemeClr val="tx2"/>
                </a:solidFill>
                <a:latin typeface="Gill Sans MT" pitchFamily="34" charset="0"/>
              </a:rPr>
            </a:br>
            <a:r>
              <a:rPr lang="fr-FR" sz="4800" b="1" dirty="0">
                <a:solidFill>
                  <a:schemeClr val="tx2"/>
                </a:solidFill>
                <a:latin typeface="Gill Sans MT" pitchFamily="34" charset="0"/>
              </a:rPr>
              <a:t>régionaux</a:t>
            </a:r>
          </a:p>
        </p:txBody>
      </p:sp>
      <p:pic>
        <p:nvPicPr>
          <p:cNvPr id="15" name="Picture 3" descr="C:\Users\Poste\Documents\Philatélie copiés\FFAP\congrès\diaporama_2013\kakemonos\kakéPaca_V4 BA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1182" y="2087577"/>
            <a:ext cx="1255074"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Poste\Documents\Philatélie copiés\FFAP\congrès\diaporama_2013\kakemonos\kakéMidiPyrennes_finalisé.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8054" y="737577"/>
            <a:ext cx="1255078"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Poste\Documents\Philatélie copiés\FFAP\kakemonos régions\serie_2\Définitifs\kakéRhoneAlpes_maket1sur2-1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3666" y="3212976"/>
            <a:ext cx="1254762"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Poste\Documents\Philatélie copiés\FFAP\congrès\diaporama_2013\kakemonos\kakéFrancheComté_versionFina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9792" y="3437577"/>
            <a:ext cx="1255867"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Poste\Documents\Philatélie\FFAP\kakemonos régions\serie_3\Region_6_Alsace-Belfort_Ach\Etincelle\kakéAlsace_01sur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65198" y="3573016"/>
            <a:ext cx="1254762"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Poste\Documents\Philatélie copiés\FFAP\congrès\diaporama_2013\kakemonos\kakéLangRoussillon_version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24328" y="3554467"/>
            <a:ext cx="1255865"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Poste\Desktop\DOC LOGO FFAP 2016 couleu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0199076"/>
      </p:ext>
    </p:extLst>
  </p:cSld>
  <p:clrMapOvr>
    <a:masterClrMapping/>
  </p:clrMapOvr>
  <p:transition spd="slow" advClick="0" advTm="4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5" y="0"/>
            <a:ext cx="1123482" cy="687515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1262028" y="260648"/>
            <a:ext cx="5038163" cy="1569660"/>
          </a:xfrm>
          <a:prstGeom prst="rect">
            <a:avLst/>
          </a:prstGeom>
          <a:noFill/>
          <a:ln>
            <a:noFill/>
          </a:ln>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ts val="5760"/>
              </a:lnSpc>
            </a:pPr>
            <a:r>
              <a:rPr lang="fr-FR" sz="4800" b="1" dirty="0">
                <a:solidFill>
                  <a:schemeClr val="tx2"/>
                </a:solidFill>
                <a:latin typeface="Gill Sans MT" pitchFamily="34" charset="0"/>
              </a:rPr>
              <a:t>20 groupements </a:t>
            </a:r>
          </a:p>
          <a:p>
            <a:pPr>
              <a:lnSpc>
                <a:spcPts val="5760"/>
              </a:lnSpc>
            </a:pPr>
            <a:r>
              <a:rPr lang="fr-FR" sz="4800" b="1" dirty="0">
                <a:solidFill>
                  <a:schemeClr val="tx2"/>
                </a:solidFill>
                <a:latin typeface="Gill Sans MT" pitchFamily="34" charset="0"/>
              </a:rPr>
              <a:t>régionaux</a:t>
            </a:r>
          </a:p>
        </p:txBody>
      </p:sp>
      <p:sp>
        <p:nvSpPr>
          <p:cNvPr id="14" name="Rectangle 13"/>
          <p:cNvSpPr/>
          <p:nvPr/>
        </p:nvSpPr>
        <p:spPr>
          <a:xfrm>
            <a:off x="1262029" y="1757972"/>
            <a:ext cx="3240361" cy="1754326"/>
          </a:xfrm>
          <a:prstGeom prst="rect">
            <a:avLst/>
          </a:prstGeom>
        </p:spPr>
        <p:txBody>
          <a:bodyPr wrap="square">
            <a:spAutoFit/>
          </a:bodyPr>
          <a:lstStyle/>
          <a:p>
            <a:pPr marL="285750" indent="-285750">
              <a:buFont typeface="Wingdings"/>
              <a:buChar char="u"/>
            </a:pPr>
            <a:r>
              <a:rPr lang="fr-FR" dirty="0"/>
              <a:t>XIV / </a:t>
            </a:r>
            <a:r>
              <a:rPr lang="fr-FR" i="1" dirty="0"/>
              <a:t>Aquitaine</a:t>
            </a:r>
            <a:endParaRPr lang="fr-FR" dirty="0"/>
          </a:p>
          <a:p>
            <a:pPr marL="285750" indent="-285750">
              <a:buFont typeface="Wingdings"/>
              <a:buChar char="u"/>
            </a:pPr>
            <a:r>
              <a:rPr lang="fr-FR" dirty="0"/>
              <a:t>XV / </a:t>
            </a:r>
            <a:r>
              <a:rPr lang="fr-FR" i="1" dirty="0"/>
              <a:t>Centre Ouest</a:t>
            </a:r>
            <a:endParaRPr lang="fr-FR" dirty="0"/>
          </a:p>
          <a:p>
            <a:pPr marL="285750" indent="-285750">
              <a:buFont typeface="Wingdings"/>
              <a:buChar char="u"/>
            </a:pPr>
            <a:r>
              <a:rPr lang="fr-FR" dirty="0"/>
              <a:t>XVI / </a:t>
            </a:r>
            <a:r>
              <a:rPr lang="fr-FR" i="1" dirty="0"/>
              <a:t>Bretagne</a:t>
            </a:r>
            <a:endParaRPr lang="fr-FR" dirty="0"/>
          </a:p>
          <a:p>
            <a:pPr marL="285750" indent="-285750">
              <a:buFont typeface="Wingdings"/>
              <a:buChar char="u"/>
            </a:pPr>
            <a:r>
              <a:rPr lang="fr-FR" dirty="0"/>
              <a:t>XVII / </a:t>
            </a:r>
            <a:r>
              <a:rPr lang="fr-FR" i="1" dirty="0"/>
              <a:t>Haute Normandie</a:t>
            </a:r>
          </a:p>
          <a:p>
            <a:pPr marL="285750" indent="-285750">
              <a:buFont typeface="Wingdings"/>
              <a:buChar char="u"/>
            </a:pPr>
            <a:r>
              <a:rPr lang="fr-FR" dirty="0"/>
              <a:t>XVIIA / </a:t>
            </a:r>
            <a:r>
              <a:rPr lang="fr-FR" i="1" dirty="0"/>
              <a:t>Basse Normandie</a:t>
            </a:r>
            <a:endParaRPr lang="fr-FR" dirty="0"/>
          </a:p>
          <a:p>
            <a:pPr marL="285750" indent="-285750">
              <a:buFont typeface="Wingdings"/>
              <a:buChar char="u"/>
            </a:pPr>
            <a:r>
              <a:rPr lang="fr-FR" dirty="0"/>
              <a:t>XVIII / </a:t>
            </a:r>
            <a:r>
              <a:rPr lang="fr-FR" i="1" dirty="0"/>
              <a:t>Maine-Anjou-Touraine</a:t>
            </a:r>
            <a:endParaRPr lang="fr-FR" dirty="0"/>
          </a:p>
        </p:txBody>
      </p:sp>
      <p:pic>
        <p:nvPicPr>
          <p:cNvPr id="15" name="Picture 2" descr="C:\Users\Poste\Documents\Philatélie copiés\FFAP\kakemonos régions\serie_2\Définitifs\kakéAquitaine_maket2sur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8581" y="3717032"/>
            <a:ext cx="1254762"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Poste\Documents\Philatélie copiés\FFAP\kakemonos régions\serie_2\Définitifs\kakéMaineAnjou_maket2sur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1191" y="3284984"/>
            <a:ext cx="1254762" cy="2700000"/>
          </a:xfrm>
          <a:prstGeom prst="rect">
            <a:avLst/>
          </a:prstGeom>
          <a:noFill/>
          <a:extLst>
            <a:ext uri="{909E8E84-426E-40DD-AFC4-6F175D3DCCD1}">
              <a14:hiddenFill xmlns:a14="http://schemas.microsoft.com/office/drawing/2010/main">
                <a:solidFill>
                  <a:srgbClr val="FFFFFF"/>
                </a:solidFill>
              </a14:hiddenFill>
            </a:ext>
          </a:extLst>
        </p:spPr>
      </p:pic>
      <p:pic>
        <p:nvPicPr>
          <p:cNvPr id="84994" name="Picture 2" descr="E:\CENTRE OUEST\kakéCentreOuest JP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824" y="3586081"/>
            <a:ext cx="1255865" cy="2700000"/>
          </a:xfrm>
          <a:prstGeom prst="rect">
            <a:avLst/>
          </a:prstGeom>
          <a:noFill/>
          <a:extLst>
            <a:ext uri="{909E8E84-426E-40DD-AFC4-6F175D3DCCD1}">
              <a14:hiddenFill xmlns:a14="http://schemas.microsoft.com/office/drawing/2010/main">
                <a:solidFill>
                  <a:srgbClr val="FFFFFF"/>
                </a:solidFill>
              </a14:hiddenFill>
            </a:ext>
          </a:extLst>
        </p:spPr>
      </p:pic>
      <p:pic>
        <p:nvPicPr>
          <p:cNvPr id="84995" name="Picture 3" descr="E:\BRETAGNE\kakéBretagne JP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8379" y="3204666"/>
            <a:ext cx="1255865" cy="2700000"/>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E:\HAUTE NORMANDIE\kakéHauteNormandie JP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8144" y="2420888"/>
            <a:ext cx="1255865" cy="2700000"/>
          </a:xfrm>
          <a:prstGeom prst="rect">
            <a:avLst/>
          </a:prstGeom>
          <a:noFill/>
          <a:extLst>
            <a:ext uri="{909E8E84-426E-40DD-AFC4-6F175D3DCCD1}">
              <a14:hiddenFill xmlns:a14="http://schemas.microsoft.com/office/drawing/2010/main">
                <a:solidFill>
                  <a:srgbClr val="FFFFFF"/>
                </a:solidFill>
              </a14:hiddenFill>
            </a:ext>
          </a:extLst>
        </p:spPr>
      </p:pic>
      <p:pic>
        <p:nvPicPr>
          <p:cNvPr id="84997" name="Picture 5" descr="E:\BASSE NORMANDIE\kakéBasseNormandie JPG.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8304" y="480308"/>
            <a:ext cx="1255866"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Poste\Desktop\DOC LOGO FFAP 2016 couleu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13142076"/>
      </p:ext>
    </p:extLst>
  </p:cSld>
  <p:clrMapOvr>
    <a:masterClrMapping/>
  </p:clrMapOvr>
  <p:transition spd="slow" advClick="0" advTm="4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5" y="0"/>
            <a:ext cx="1123482" cy="687515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987824" y="5013176"/>
            <a:ext cx="5400600" cy="369332"/>
          </a:xfrm>
          <a:prstGeom prst="rect">
            <a:avLst/>
          </a:prstGeom>
          <a:noFill/>
        </p:spPr>
        <p:txBody>
          <a:bodyPr wrap="square" rtlCol="0">
            <a:spAutoFit/>
          </a:bodyPr>
          <a:lstStyle/>
          <a:p>
            <a:endParaRPr lang="fr-FR" dirty="0"/>
          </a:p>
        </p:txBody>
      </p:sp>
      <p:sp>
        <p:nvSpPr>
          <p:cNvPr id="11" name="ZoneTexte 10"/>
          <p:cNvSpPr txBox="1"/>
          <p:nvPr/>
        </p:nvSpPr>
        <p:spPr>
          <a:xfrm>
            <a:off x="1262029" y="404664"/>
            <a:ext cx="5110171" cy="1374735"/>
          </a:xfrm>
          <a:prstGeom prst="rect">
            <a:avLst/>
          </a:prstGeom>
          <a:noFill/>
          <a:ln>
            <a:noFill/>
          </a:ln>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ts val="5000"/>
              </a:lnSpc>
            </a:pPr>
            <a:r>
              <a:rPr lang="fr-FR" sz="4800" b="1" dirty="0">
                <a:solidFill>
                  <a:schemeClr val="tx2"/>
                </a:solidFill>
                <a:latin typeface="Gill Sans MT" pitchFamily="34" charset="0"/>
              </a:rPr>
              <a:t>20 groupements </a:t>
            </a:r>
          </a:p>
          <a:p>
            <a:pPr>
              <a:lnSpc>
                <a:spcPts val="5000"/>
              </a:lnSpc>
            </a:pPr>
            <a:r>
              <a:rPr lang="fr-FR" sz="4800" b="1" dirty="0">
                <a:solidFill>
                  <a:schemeClr val="tx2"/>
                </a:solidFill>
                <a:latin typeface="Gill Sans MT" pitchFamily="34" charset="0"/>
              </a:rPr>
              <a:t>régionaux</a:t>
            </a:r>
          </a:p>
        </p:txBody>
      </p:sp>
      <p:sp>
        <p:nvSpPr>
          <p:cNvPr id="13" name="ZoneTexte 12"/>
          <p:cNvSpPr txBox="1"/>
          <p:nvPr/>
        </p:nvSpPr>
        <p:spPr>
          <a:xfrm>
            <a:off x="1367643" y="4674622"/>
            <a:ext cx="3574963" cy="707886"/>
          </a:xfrm>
          <a:prstGeom prst="rect">
            <a:avLst/>
          </a:prstGeom>
          <a:noFill/>
          <a:ln>
            <a:noFill/>
          </a:ln>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fr-FR" sz="4000" b="1" dirty="0">
                <a:solidFill>
                  <a:schemeClr val="tx2"/>
                </a:solidFill>
                <a:latin typeface="Gill Sans MT" pitchFamily="34" charset="0"/>
              </a:rPr>
              <a:t>Le GAPS</a:t>
            </a:r>
          </a:p>
        </p:txBody>
      </p:sp>
      <p:sp>
        <p:nvSpPr>
          <p:cNvPr id="14" name="Rectangle 13"/>
          <p:cNvSpPr/>
          <p:nvPr/>
        </p:nvSpPr>
        <p:spPr>
          <a:xfrm>
            <a:off x="1262029" y="1854091"/>
            <a:ext cx="3240361" cy="1200329"/>
          </a:xfrm>
          <a:prstGeom prst="rect">
            <a:avLst/>
          </a:prstGeom>
        </p:spPr>
        <p:txBody>
          <a:bodyPr wrap="square">
            <a:spAutoFit/>
          </a:bodyPr>
          <a:lstStyle/>
          <a:p>
            <a:pPr marL="285750" indent="-285750">
              <a:buFont typeface="Wingdings"/>
              <a:buChar char="u"/>
            </a:pPr>
            <a:r>
              <a:rPr lang="fr-FR" dirty="0"/>
              <a:t>XIX / </a:t>
            </a:r>
            <a:r>
              <a:rPr lang="fr-FR" i="1" dirty="0"/>
              <a:t>Centre Loire</a:t>
            </a:r>
            <a:endParaRPr lang="fr-FR" dirty="0"/>
          </a:p>
          <a:p>
            <a:pPr marL="285750" indent="-285750">
              <a:buFont typeface="Wingdings"/>
              <a:buChar char="u"/>
            </a:pPr>
            <a:r>
              <a:rPr lang="fr-FR" dirty="0"/>
              <a:t>XIXA / </a:t>
            </a:r>
            <a:r>
              <a:rPr lang="fr-FR" i="1" dirty="0"/>
              <a:t>Berry-Nivernais</a:t>
            </a:r>
            <a:endParaRPr lang="fr-FR" dirty="0"/>
          </a:p>
          <a:p>
            <a:pPr marL="285750" indent="-285750">
              <a:buFont typeface="Wingdings"/>
              <a:buChar char="u"/>
            </a:pPr>
            <a:r>
              <a:rPr lang="fr-FR" dirty="0"/>
              <a:t>XX / </a:t>
            </a:r>
            <a:r>
              <a:rPr lang="fr-FR" i="1" dirty="0"/>
              <a:t>Massif central</a:t>
            </a:r>
          </a:p>
          <a:p>
            <a:pPr marL="285750" indent="-285750">
              <a:buFont typeface="Wingdings"/>
              <a:buChar char="u"/>
            </a:pPr>
            <a:r>
              <a:rPr lang="fr-FR" dirty="0"/>
              <a:t>XXIIA/ </a:t>
            </a:r>
            <a:r>
              <a:rPr lang="fr-FR" i="1" dirty="0"/>
              <a:t>Outremer</a:t>
            </a:r>
            <a:endParaRPr lang="fr-FR" dirty="0"/>
          </a:p>
        </p:txBody>
      </p:sp>
      <p:sp>
        <p:nvSpPr>
          <p:cNvPr id="2" name="ZoneTexte 1"/>
          <p:cNvSpPr txBox="1"/>
          <p:nvPr/>
        </p:nvSpPr>
        <p:spPr>
          <a:xfrm>
            <a:off x="1475657" y="5366247"/>
            <a:ext cx="5328592" cy="923330"/>
          </a:xfrm>
          <a:prstGeom prst="rect">
            <a:avLst/>
          </a:prstGeom>
          <a:noFill/>
        </p:spPr>
        <p:txBody>
          <a:bodyPr wrap="square" rtlCol="0">
            <a:spAutoFit/>
          </a:bodyPr>
          <a:lstStyle/>
          <a:p>
            <a:r>
              <a:rPr lang="fr-FR" i="1" dirty="0"/>
              <a:t>Regroupe 25 associations philatéliques spécialisées : thématique, polaire, timbres perforés, Croix-Rouge, colonies françaises, coins datés…</a:t>
            </a:r>
          </a:p>
        </p:txBody>
      </p:sp>
      <p:pic>
        <p:nvPicPr>
          <p:cNvPr id="17" name="Picture 4" descr="C:\Users\Poste\Documents\Philatélie copiés\FFAP\kakemonos régions\serie_2\Définitifs\kakéGaps_maket1sur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3642003"/>
            <a:ext cx="1254762" cy="2700000"/>
          </a:xfrm>
          <a:prstGeom prst="rect">
            <a:avLst/>
          </a:prstGeom>
          <a:noFill/>
          <a:extLst>
            <a:ext uri="{909E8E84-426E-40DD-AFC4-6F175D3DCCD1}">
              <a14:hiddenFill xmlns:a14="http://schemas.microsoft.com/office/drawing/2010/main">
                <a:solidFill>
                  <a:srgbClr val="FFFFFF"/>
                </a:solidFill>
              </a14:hiddenFill>
            </a:ext>
          </a:extLst>
        </p:spPr>
      </p:pic>
      <p:pic>
        <p:nvPicPr>
          <p:cNvPr id="83970" name="Picture 2" descr="E:\MASSIF CENTRAL\kakéMassifCentral JP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312" y="672068"/>
            <a:ext cx="1255865" cy="2700000"/>
          </a:xfrm>
          <a:prstGeom prst="rect">
            <a:avLst/>
          </a:prstGeom>
          <a:noFill/>
          <a:extLst>
            <a:ext uri="{909E8E84-426E-40DD-AFC4-6F175D3DCCD1}">
              <a14:hiddenFill xmlns:a14="http://schemas.microsoft.com/office/drawing/2010/main">
                <a:solidFill>
                  <a:srgbClr val="FFFFFF"/>
                </a:solidFill>
              </a14:hiddenFill>
            </a:ext>
          </a:extLst>
        </p:spPr>
      </p:pic>
      <p:pic>
        <p:nvPicPr>
          <p:cNvPr id="83971" name="Picture 3" descr="E:\BERRY NIVERNAIS\kakéBerryNivernais JP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8144" y="1152262"/>
            <a:ext cx="1255865" cy="2700000"/>
          </a:xfrm>
          <a:prstGeom prst="rect">
            <a:avLst/>
          </a:prstGeom>
          <a:noFill/>
          <a:extLst>
            <a:ext uri="{909E8E84-426E-40DD-AFC4-6F175D3DCCD1}">
              <a14:hiddenFill xmlns:a14="http://schemas.microsoft.com/office/drawing/2010/main">
                <a:solidFill>
                  <a:srgbClr val="FFFFFF"/>
                </a:solidFill>
              </a14:hiddenFill>
            </a:ext>
          </a:extLst>
        </p:spPr>
      </p:pic>
      <p:pic>
        <p:nvPicPr>
          <p:cNvPr id="83972" name="Picture 4" descr="E:\CENTRE LOIRE\kakéCentreLoire JP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43376" y="2066592"/>
            <a:ext cx="83724" cy="180000"/>
          </a:xfrm>
          <a:prstGeom prst="rect">
            <a:avLst/>
          </a:prstGeom>
          <a:noFill/>
          <a:extLst>
            <a:ext uri="{909E8E84-426E-40DD-AFC4-6F175D3DCCD1}">
              <a14:hiddenFill xmlns:a14="http://schemas.microsoft.com/office/drawing/2010/main">
                <a:solidFill>
                  <a:srgbClr val="FFFFFF"/>
                </a:solidFill>
              </a14:hiddenFill>
            </a:ext>
          </a:extLst>
        </p:spPr>
      </p:pic>
      <p:pic>
        <p:nvPicPr>
          <p:cNvPr id="83973" name="Picture 5" descr="E:\CENTRE LOIRE\kakéCentreLoire JP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31495" y="1974622"/>
            <a:ext cx="1255860"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Poste\Desktop\DOC LOGO FFAP 2016 couleu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95430683"/>
      </p:ext>
    </p:extLst>
  </p:cSld>
  <p:clrMapOvr>
    <a:masterClrMapping/>
  </p:clrMapOvr>
  <p:transition spd="slow" advClick="0" advTm="4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6"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45075" y="1349788"/>
            <a:ext cx="8028383" cy="1384995"/>
          </a:xfrm>
          <a:prstGeom prst="rect">
            <a:avLst/>
          </a:prstGeom>
        </p:spPr>
        <p:txBody>
          <a:bodyPr wrap="square">
            <a:spAutoFit/>
          </a:bodyPr>
          <a:lstStyle/>
          <a:p>
            <a:pPr lvl="0"/>
            <a:r>
              <a:rPr lang="fr-FR" sz="2800" b="1" spc="-100" dirty="0">
                <a:solidFill>
                  <a:schemeClr val="tx2"/>
                </a:solidFill>
                <a:latin typeface="Gill Sans MT" pitchFamily="34" charset="0"/>
              </a:rPr>
              <a:t>Fédère les associations philatéliques,  </a:t>
            </a:r>
            <a:br>
              <a:rPr lang="fr-FR" sz="2800" b="1" spc="-100" dirty="0">
                <a:solidFill>
                  <a:schemeClr val="tx2"/>
                </a:solidFill>
                <a:latin typeface="Gill Sans MT" pitchFamily="34" charset="0"/>
              </a:rPr>
            </a:br>
            <a:r>
              <a:rPr lang="fr-FR" sz="2800" b="1" spc="-100" dirty="0">
                <a:solidFill>
                  <a:schemeClr val="tx2"/>
                </a:solidFill>
                <a:latin typeface="Gill Sans MT" pitchFamily="34" charset="0"/>
              </a:rPr>
              <a:t>   les soutient et les conseille lors</a:t>
            </a:r>
          </a:p>
          <a:p>
            <a:pPr lvl="0"/>
            <a:r>
              <a:rPr lang="fr-FR" sz="2800" b="1" spc="-100" dirty="0">
                <a:solidFill>
                  <a:schemeClr val="tx2"/>
                </a:solidFill>
                <a:latin typeface="Gill Sans MT" pitchFamily="34" charset="0"/>
              </a:rPr>
              <a:t>   des expositions et manifestations</a:t>
            </a:r>
          </a:p>
        </p:txBody>
      </p:sp>
      <p:sp>
        <p:nvSpPr>
          <p:cNvPr id="3" name="ZoneTexte 2"/>
          <p:cNvSpPr txBox="1"/>
          <p:nvPr/>
        </p:nvSpPr>
        <p:spPr>
          <a:xfrm>
            <a:off x="3018655" y="404664"/>
            <a:ext cx="2903112" cy="769441"/>
          </a:xfrm>
          <a:prstGeom prst="rect">
            <a:avLst/>
          </a:prstGeom>
          <a:noFill/>
        </p:spPr>
        <p:txBody>
          <a:bodyPr wrap="square" rtlCol="0">
            <a:spAutoFit/>
          </a:bodyPr>
          <a:lstStyle/>
          <a:p>
            <a:r>
              <a:rPr lang="fr-FR" sz="4400" b="1" dirty="0">
                <a:solidFill>
                  <a:schemeClr val="tx2"/>
                </a:solidFill>
                <a:latin typeface="Gill Sans MT" pitchFamily="34" charset="0"/>
              </a:rPr>
              <a:t>La FFAP</a:t>
            </a:r>
          </a:p>
        </p:txBody>
      </p:sp>
      <p:sp>
        <p:nvSpPr>
          <p:cNvPr id="18" name="Rectangle 17"/>
          <p:cNvSpPr/>
          <p:nvPr/>
        </p:nvSpPr>
        <p:spPr>
          <a:xfrm>
            <a:off x="1722418" y="2910466"/>
            <a:ext cx="7278888" cy="954107"/>
          </a:xfrm>
          <a:prstGeom prst="rect">
            <a:avLst/>
          </a:prstGeom>
        </p:spPr>
        <p:txBody>
          <a:bodyPr wrap="square">
            <a:spAutoFit/>
          </a:bodyPr>
          <a:lstStyle/>
          <a:p>
            <a:pPr lvl="0"/>
            <a:r>
              <a:rPr lang="fr-FR" sz="2800" b="1" spc="-100" dirty="0">
                <a:solidFill>
                  <a:schemeClr val="tx2"/>
                </a:solidFill>
                <a:latin typeface="Gill Sans MT" pitchFamily="34" charset="0"/>
              </a:rPr>
              <a:t>Organise les compétitions </a:t>
            </a:r>
            <a:br>
              <a:rPr lang="fr-FR" sz="2800" b="1" spc="-100" dirty="0">
                <a:solidFill>
                  <a:schemeClr val="tx2"/>
                </a:solidFill>
                <a:latin typeface="Gill Sans MT" pitchFamily="34" charset="0"/>
              </a:rPr>
            </a:br>
            <a:r>
              <a:rPr lang="fr-FR" sz="2800" b="1" spc="-100" dirty="0">
                <a:solidFill>
                  <a:schemeClr val="tx2"/>
                </a:solidFill>
                <a:latin typeface="Gill Sans MT" pitchFamily="34" charset="0"/>
              </a:rPr>
              <a:t>        pour les jeunes et les adultes</a:t>
            </a:r>
            <a:endParaRPr lang="fr-FR" sz="2800" b="1" kern="10" cap="all" spc="-100" dirty="0">
              <a:ln w="0"/>
              <a:solidFill>
                <a:schemeClr val="tx2"/>
              </a:solidFill>
              <a:effectLst>
                <a:reflection blurRad="12700" stA="50000" endPos="50000" dist="5000" dir="5400000" sy="-100000" rotWithShape="0"/>
              </a:effectLst>
              <a:latin typeface="Gill Sans MT" pitchFamily="34" charset="0"/>
            </a:endParaRPr>
          </a:p>
        </p:txBody>
      </p:sp>
      <p:sp>
        <p:nvSpPr>
          <p:cNvPr id="19" name="Rectangle 18"/>
          <p:cNvSpPr/>
          <p:nvPr/>
        </p:nvSpPr>
        <p:spPr>
          <a:xfrm>
            <a:off x="1334839" y="4056779"/>
            <a:ext cx="5473706" cy="954107"/>
          </a:xfrm>
          <a:prstGeom prst="rect">
            <a:avLst/>
          </a:prstGeom>
        </p:spPr>
        <p:txBody>
          <a:bodyPr wrap="square">
            <a:spAutoFit/>
          </a:bodyPr>
          <a:lstStyle/>
          <a:p>
            <a:pPr lvl="0"/>
            <a:r>
              <a:rPr lang="fr-FR" sz="2800" b="1" spc="-100" dirty="0">
                <a:solidFill>
                  <a:schemeClr val="tx2"/>
                </a:solidFill>
                <a:latin typeface="Gill Sans MT" pitchFamily="34" charset="0"/>
              </a:rPr>
              <a:t>Informe ses membres </a:t>
            </a:r>
            <a:br>
              <a:rPr lang="fr-FR" sz="2800" b="1" spc="-100" dirty="0">
                <a:solidFill>
                  <a:schemeClr val="tx2"/>
                </a:solidFill>
                <a:latin typeface="Gill Sans MT" pitchFamily="34" charset="0"/>
              </a:rPr>
            </a:br>
            <a:r>
              <a:rPr lang="fr-FR" sz="2800" b="1" spc="-100" dirty="0">
                <a:solidFill>
                  <a:schemeClr val="tx2"/>
                </a:solidFill>
                <a:latin typeface="Gill Sans MT" pitchFamily="34" charset="0"/>
              </a:rPr>
              <a:t>       et tous les philatélistes</a:t>
            </a:r>
            <a:endParaRPr lang="fr-FR" sz="2800" b="1" kern="10" cap="all" spc="-100" dirty="0">
              <a:ln w="0"/>
              <a:solidFill>
                <a:schemeClr val="tx2"/>
              </a:solidFill>
              <a:effectLst>
                <a:reflection blurRad="12700" stA="50000" endPos="50000" dist="5000" dir="5400000" sy="-100000" rotWithShape="0"/>
              </a:effectLst>
              <a:latin typeface="Gill Sans MT" pitchFamily="34" charset="0"/>
            </a:endParaRPr>
          </a:p>
        </p:txBody>
      </p:sp>
      <p:sp>
        <p:nvSpPr>
          <p:cNvPr id="20" name="Rectangle 19"/>
          <p:cNvSpPr/>
          <p:nvPr/>
        </p:nvSpPr>
        <p:spPr>
          <a:xfrm>
            <a:off x="2519916" y="4941482"/>
            <a:ext cx="5683891" cy="523220"/>
          </a:xfrm>
          <a:prstGeom prst="rect">
            <a:avLst/>
          </a:prstGeom>
        </p:spPr>
        <p:txBody>
          <a:bodyPr wrap="square">
            <a:spAutoFit/>
          </a:bodyPr>
          <a:lstStyle/>
          <a:p>
            <a:pPr lvl="0"/>
            <a:r>
              <a:rPr lang="fr-FR" sz="2800" b="1" spc="-100" dirty="0">
                <a:solidFill>
                  <a:schemeClr val="tx2"/>
                </a:solidFill>
                <a:latin typeface="Gill Sans MT" pitchFamily="34" charset="0"/>
              </a:rPr>
              <a:t>Est le lien avec les partenaires</a:t>
            </a:r>
            <a:endParaRPr lang="fr-FR" sz="2800" b="1" kern="10" cap="all" spc="-100" dirty="0">
              <a:ln w="0"/>
              <a:solidFill>
                <a:schemeClr val="tx2"/>
              </a:solidFill>
              <a:effectLst>
                <a:reflection blurRad="12700" stA="50000" endPos="50000" dist="5000" dir="5400000" sy="-100000" rotWithShape="0"/>
              </a:effectLst>
              <a:latin typeface="Gill Sans MT" pitchFamily="34" charset="0"/>
            </a:endParaRPr>
          </a:p>
        </p:txBody>
      </p:sp>
      <p:sp>
        <p:nvSpPr>
          <p:cNvPr id="10" name="Rectangle 9"/>
          <p:cNvSpPr/>
          <p:nvPr/>
        </p:nvSpPr>
        <p:spPr>
          <a:xfrm>
            <a:off x="1403648" y="5372369"/>
            <a:ext cx="5683891" cy="523220"/>
          </a:xfrm>
          <a:prstGeom prst="rect">
            <a:avLst/>
          </a:prstGeom>
        </p:spPr>
        <p:txBody>
          <a:bodyPr wrap="square">
            <a:spAutoFit/>
          </a:bodyPr>
          <a:lstStyle/>
          <a:p>
            <a:pPr lvl="0"/>
            <a:r>
              <a:rPr lang="fr-FR" sz="2800" b="1" spc="-100" dirty="0">
                <a:solidFill>
                  <a:schemeClr val="tx2"/>
                </a:solidFill>
                <a:latin typeface="Gill Sans MT" pitchFamily="34" charset="0"/>
              </a:rPr>
              <a:t>Aide à l’édition d’ouvrages</a:t>
            </a:r>
            <a:endParaRPr lang="fr-FR" sz="2800" b="1" kern="10" cap="all" spc="-100" dirty="0">
              <a:ln w="0"/>
              <a:solidFill>
                <a:schemeClr val="tx2"/>
              </a:solidFill>
              <a:effectLst>
                <a:reflection blurRad="12700" stA="50000" endPos="50000" dist="5000" dir="5400000" sy="-100000" rotWithShape="0"/>
              </a:effectLst>
              <a:latin typeface="Gill Sans MT" pitchFamily="34" charset="0"/>
            </a:endParaRPr>
          </a:p>
        </p:txBody>
      </p:sp>
      <p:pic>
        <p:nvPicPr>
          <p:cNvPr id="14" name="Picture 2" descr="C:\Users\Poste\Desktop\DOC LOGO FFAP 2016 couleu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1704413"/>
      </p:ext>
    </p:extLst>
  </p:cSld>
  <p:clrMapOvr>
    <a:masterClrMapping/>
  </p:clrMapOvr>
  <p:transition spd="slow" advClick="0" advTm="4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259632" y="548680"/>
            <a:ext cx="7794132" cy="3016210"/>
          </a:xfrm>
          <a:prstGeom prst="rect">
            <a:avLst/>
          </a:prstGeom>
          <a:noFill/>
        </p:spPr>
        <p:txBody>
          <a:bodyPr wrap="square" rtlCol="0">
            <a:spAutoFit/>
          </a:bodyPr>
          <a:lstStyle/>
          <a:p>
            <a:r>
              <a:rPr lang="fr-FR" sz="3600" b="1" spc="-100" dirty="0">
                <a:solidFill>
                  <a:schemeClr val="tx2"/>
                </a:solidFill>
                <a:latin typeface="Gill Sans MT" pitchFamily="34" charset="0"/>
              </a:rPr>
              <a:t>La FFAP aide et soutien </a:t>
            </a:r>
            <a:br>
              <a:rPr lang="fr-FR" sz="3600" b="1" spc="-100" dirty="0">
                <a:solidFill>
                  <a:schemeClr val="tx2"/>
                </a:solidFill>
                <a:latin typeface="Gill Sans MT" pitchFamily="34" charset="0"/>
              </a:rPr>
            </a:br>
            <a:r>
              <a:rPr lang="fr-FR" sz="3600" b="1" spc="-100" dirty="0">
                <a:solidFill>
                  <a:schemeClr val="tx2"/>
                </a:solidFill>
                <a:latin typeface="Gill Sans MT" pitchFamily="34" charset="0"/>
              </a:rPr>
              <a:t>les expositions et manifestations </a:t>
            </a:r>
          </a:p>
          <a:p>
            <a:r>
              <a:rPr lang="fr-FR" b="1" spc="-100" dirty="0">
                <a:solidFill>
                  <a:schemeClr val="tx2"/>
                </a:solidFill>
                <a:latin typeface="Gill Sans MT" pitchFamily="34" charset="0"/>
              </a:rPr>
              <a:t>   </a:t>
            </a:r>
          </a:p>
          <a:p>
            <a:pPr>
              <a:lnSpc>
                <a:spcPts val="4000"/>
              </a:lnSpc>
            </a:pPr>
            <a:r>
              <a:rPr lang="fr-FR" sz="3600" b="1" spc="-100" dirty="0">
                <a:solidFill>
                  <a:schemeClr val="tx2"/>
                </a:solidFill>
                <a:latin typeface="Gill Sans MT" pitchFamily="34" charset="0"/>
              </a:rPr>
              <a:t>En France : </a:t>
            </a:r>
            <a:br>
              <a:rPr lang="fr-FR" sz="3600" b="1" spc="-100" dirty="0">
                <a:solidFill>
                  <a:schemeClr val="tx2"/>
                </a:solidFill>
                <a:latin typeface="Gill Sans MT" pitchFamily="34" charset="0"/>
              </a:rPr>
            </a:br>
            <a:r>
              <a:rPr lang="fr-FR" sz="3600" b="1" spc="-100" dirty="0">
                <a:solidFill>
                  <a:schemeClr val="tx2"/>
                </a:solidFill>
                <a:latin typeface="Gill Sans MT" pitchFamily="34" charset="0"/>
              </a:rPr>
              <a:t>expositions locales,  départementales, </a:t>
            </a:r>
          </a:p>
          <a:p>
            <a:pPr>
              <a:lnSpc>
                <a:spcPts val="4000"/>
              </a:lnSpc>
            </a:pPr>
            <a:r>
              <a:rPr lang="fr-FR" sz="3600" b="1" spc="-100" dirty="0">
                <a:solidFill>
                  <a:schemeClr val="tx2"/>
                </a:solidFill>
                <a:latin typeface="Gill Sans MT" pitchFamily="34" charset="0"/>
              </a:rPr>
              <a:t>régionales,  nationales</a:t>
            </a:r>
          </a:p>
        </p:txBody>
      </p:sp>
      <p:sp>
        <p:nvSpPr>
          <p:cNvPr id="2" name="ZoneTexte 1"/>
          <p:cNvSpPr txBox="1"/>
          <p:nvPr/>
        </p:nvSpPr>
        <p:spPr>
          <a:xfrm>
            <a:off x="1340274" y="3861048"/>
            <a:ext cx="7632847" cy="2144177"/>
          </a:xfrm>
          <a:prstGeom prst="rect">
            <a:avLst/>
          </a:prstGeom>
          <a:noFill/>
        </p:spPr>
        <p:txBody>
          <a:bodyPr wrap="square" rtlCol="0">
            <a:spAutoFit/>
          </a:bodyPr>
          <a:lstStyle/>
          <a:p>
            <a:pPr>
              <a:lnSpc>
                <a:spcPts val="4000"/>
              </a:lnSpc>
            </a:pPr>
            <a:r>
              <a:rPr lang="fr-FR" sz="3600" b="1" spc="-100" dirty="0">
                <a:solidFill>
                  <a:schemeClr val="tx2"/>
                </a:solidFill>
                <a:latin typeface="Gill Sans MT" pitchFamily="34" charset="0"/>
              </a:rPr>
              <a:t>À l’étranger :</a:t>
            </a:r>
          </a:p>
          <a:p>
            <a:pPr>
              <a:lnSpc>
                <a:spcPts val="4000"/>
              </a:lnSpc>
            </a:pPr>
            <a:r>
              <a:rPr lang="fr-FR" sz="3600" b="1" spc="-100" dirty="0">
                <a:solidFill>
                  <a:schemeClr val="tx2"/>
                </a:solidFill>
                <a:latin typeface="Gill Sans MT" pitchFamily="34" charset="0"/>
              </a:rPr>
              <a:t>aide aux exposants français </a:t>
            </a:r>
            <a:br>
              <a:rPr lang="fr-FR" sz="3600" b="1" spc="-100" dirty="0">
                <a:solidFill>
                  <a:schemeClr val="tx2"/>
                </a:solidFill>
                <a:latin typeface="Gill Sans MT" pitchFamily="34" charset="0"/>
              </a:rPr>
            </a:br>
            <a:r>
              <a:rPr lang="fr-FR" sz="3600" b="1" spc="-100" dirty="0">
                <a:solidFill>
                  <a:schemeClr val="tx2"/>
                </a:solidFill>
                <a:latin typeface="Gill Sans MT" pitchFamily="34" charset="0"/>
              </a:rPr>
              <a:t>dans les compétitions nationales </a:t>
            </a:r>
            <a:br>
              <a:rPr lang="fr-FR" sz="3600" b="1" spc="-100" dirty="0">
                <a:solidFill>
                  <a:schemeClr val="tx2"/>
                </a:solidFill>
                <a:latin typeface="Gill Sans MT" pitchFamily="34" charset="0"/>
              </a:rPr>
            </a:br>
            <a:r>
              <a:rPr lang="fr-FR" sz="3600" b="1" spc="-100" dirty="0">
                <a:solidFill>
                  <a:schemeClr val="tx2"/>
                </a:solidFill>
                <a:latin typeface="Gill Sans MT" pitchFamily="34" charset="0"/>
              </a:rPr>
              <a:t>ou internationales </a:t>
            </a:r>
            <a:endParaRPr lang="fr-FR" sz="3600" spc="-100" dirty="0">
              <a:solidFill>
                <a:schemeClr val="tx2"/>
              </a:solidFill>
              <a:latin typeface="Gill Sans MT" pitchFamily="34" charset="0"/>
            </a:endParaRPr>
          </a:p>
        </p:txBody>
      </p:sp>
      <p:pic>
        <p:nvPicPr>
          <p:cNvPr id="7" name="Picture 2" descr="C:\Users\Poste\Desktop\DOC LOGO FFAP 2016 couleu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6636823"/>
      </p:ext>
    </p:extLst>
  </p:cSld>
  <p:clrMapOvr>
    <a:masterClrMapping/>
  </p:clrMapOvr>
  <p:transition spd="slow" advClick="0" advTm="4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oste\Desktop\bandeau diapor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5" y="35155"/>
            <a:ext cx="1123482" cy="684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383219" y="1669103"/>
            <a:ext cx="3671594" cy="1107996"/>
          </a:xfrm>
          <a:prstGeom prst="rect">
            <a:avLst/>
          </a:prstGeom>
        </p:spPr>
        <p:txBody>
          <a:bodyPr wrap="square">
            <a:spAutoFit/>
          </a:bodyPr>
          <a:lstStyle/>
          <a:p>
            <a:pPr lvl="0" algn="ctr">
              <a:lnSpc>
                <a:spcPct val="150000"/>
              </a:lnSpc>
            </a:pPr>
            <a:r>
              <a:rPr lang="fr-FR" sz="4400" b="1" dirty="0">
                <a:solidFill>
                  <a:schemeClr val="tx2"/>
                </a:solidFill>
                <a:latin typeface="Gill Sans MT" pitchFamily="34" charset="0"/>
              </a:rPr>
              <a:t>Phila@poste</a:t>
            </a:r>
            <a:endParaRPr lang="fr-FR" sz="4400" b="1" kern="10" cap="all" spc="300" dirty="0">
              <a:ln w="0"/>
              <a:solidFill>
                <a:schemeClr val="tx2"/>
              </a:solidFill>
              <a:effectLst>
                <a:reflection blurRad="12700" stA="50000" endPos="50000" dist="5000" dir="5400000" sy="-100000" rotWithShape="0"/>
              </a:effectLst>
              <a:latin typeface="Gill Sans MT" pitchFamily="34" charset="0"/>
            </a:endParaRPr>
          </a:p>
        </p:txBody>
      </p:sp>
      <p:sp>
        <p:nvSpPr>
          <p:cNvPr id="3" name="ZoneTexte 2"/>
          <p:cNvSpPr txBox="1"/>
          <p:nvPr/>
        </p:nvSpPr>
        <p:spPr>
          <a:xfrm>
            <a:off x="1691680" y="476672"/>
            <a:ext cx="7272807" cy="769441"/>
          </a:xfrm>
          <a:prstGeom prst="rect">
            <a:avLst/>
          </a:prstGeom>
          <a:noFill/>
        </p:spPr>
        <p:txBody>
          <a:bodyPr wrap="square" rtlCol="0">
            <a:spAutoFit/>
          </a:bodyPr>
          <a:lstStyle/>
          <a:p>
            <a:r>
              <a:rPr lang="fr-FR" sz="4400" b="1" dirty="0">
                <a:solidFill>
                  <a:schemeClr val="tx2"/>
                </a:solidFill>
                <a:latin typeface="Gill Sans MT" pitchFamily="34" charset="0"/>
              </a:rPr>
              <a:t>Des partenaires essentiels</a:t>
            </a:r>
          </a:p>
        </p:txBody>
      </p:sp>
      <p:sp>
        <p:nvSpPr>
          <p:cNvPr id="16" name="Rectangle 15"/>
          <p:cNvSpPr/>
          <p:nvPr/>
        </p:nvSpPr>
        <p:spPr>
          <a:xfrm>
            <a:off x="4692841" y="5303761"/>
            <a:ext cx="2712631" cy="988669"/>
          </a:xfrm>
          <a:prstGeom prst="rect">
            <a:avLst/>
          </a:prstGeom>
        </p:spPr>
        <p:txBody>
          <a:bodyPr wrap="square">
            <a:spAutoFit/>
          </a:bodyPr>
          <a:lstStyle/>
          <a:p>
            <a:pPr lvl="0" algn="ctr">
              <a:lnSpc>
                <a:spcPct val="150000"/>
              </a:lnSpc>
            </a:pPr>
            <a:r>
              <a:rPr lang="fr-FR" sz="4400" b="1" dirty="0">
                <a:solidFill>
                  <a:schemeClr val="tx2"/>
                </a:solidFill>
                <a:latin typeface="Gill Sans MT" pitchFamily="34" charset="0"/>
              </a:rPr>
              <a:t>La CNEP</a:t>
            </a:r>
            <a:endParaRPr lang="fr-FR" sz="4400" b="1" kern="10" cap="all" spc="300" dirty="0">
              <a:ln w="0"/>
              <a:solidFill>
                <a:schemeClr val="tx2"/>
              </a:solidFill>
              <a:effectLst>
                <a:reflection blurRad="12700" stA="50000" endPos="50000" dist="5000" dir="5400000" sy="-100000" rotWithShape="0"/>
              </a:effectLst>
              <a:latin typeface="Gill Sans MT" pitchFamily="34" charset="0"/>
            </a:endParaRPr>
          </a:p>
        </p:txBody>
      </p:sp>
      <p:sp>
        <p:nvSpPr>
          <p:cNvPr id="18" name="Rectangle 17"/>
          <p:cNvSpPr/>
          <p:nvPr/>
        </p:nvSpPr>
        <p:spPr>
          <a:xfrm>
            <a:off x="4154181" y="2742786"/>
            <a:ext cx="3251291" cy="1107996"/>
          </a:xfrm>
          <a:prstGeom prst="rect">
            <a:avLst/>
          </a:prstGeom>
        </p:spPr>
        <p:txBody>
          <a:bodyPr wrap="square">
            <a:spAutoFit/>
          </a:bodyPr>
          <a:lstStyle/>
          <a:p>
            <a:pPr lvl="0" algn="ctr">
              <a:lnSpc>
                <a:spcPct val="150000"/>
              </a:lnSpc>
            </a:pPr>
            <a:r>
              <a:rPr lang="fr-FR" sz="4400" b="1" dirty="0">
                <a:solidFill>
                  <a:schemeClr val="tx2"/>
                </a:solidFill>
                <a:latin typeface="Gill Sans MT" pitchFamily="34" charset="0"/>
              </a:rPr>
              <a:t>L’ADPhile</a:t>
            </a:r>
            <a:endParaRPr lang="fr-FR" sz="4400" b="1" kern="10" cap="all" spc="300" dirty="0">
              <a:ln w="0"/>
              <a:solidFill>
                <a:schemeClr val="tx2"/>
              </a:solidFill>
              <a:effectLst>
                <a:reflection blurRad="12700" stA="50000" endPos="50000" dist="5000" dir="5400000" sy="-100000" rotWithShape="0"/>
              </a:effectLst>
              <a:latin typeface="Gill Sans MT" pitchFamily="34" charset="0"/>
            </a:endParaRPr>
          </a:p>
        </p:txBody>
      </p:sp>
      <p:sp>
        <p:nvSpPr>
          <p:cNvPr id="19" name="Rectangle 18"/>
          <p:cNvSpPr/>
          <p:nvPr/>
        </p:nvSpPr>
        <p:spPr>
          <a:xfrm>
            <a:off x="3521872" y="4056370"/>
            <a:ext cx="5442615" cy="988669"/>
          </a:xfrm>
          <a:prstGeom prst="rect">
            <a:avLst/>
          </a:prstGeom>
        </p:spPr>
        <p:txBody>
          <a:bodyPr wrap="square">
            <a:spAutoFit/>
          </a:bodyPr>
          <a:lstStyle/>
          <a:p>
            <a:pPr lvl="0">
              <a:lnSpc>
                <a:spcPct val="150000"/>
              </a:lnSpc>
            </a:pPr>
            <a:r>
              <a:rPr lang="fr-FR" sz="4400" b="1" dirty="0">
                <a:solidFill>
                  <a:schemeClr val="tx2"/>
                </a:solidFill>
                <a:latin typeface="Gill Sans MT" pitchFamily="34" charset="0"/>
              </a:rPr>
              <a:t>Le Timbre classique</a:t>
            </a:r>
            <a:endParaRPr lang="fr-FR" sz="4400" b="1" kern="10" cap="all" spc="300" dirty="0">
              <a:ln w="0"/>
              <a:solidFill>
                <a:schemeClr val="tx2"/>
              </a:solidFill>
              <a:effectLst>
                <a:reflection blurRad="12700" stA="50000" endPos="50000" dist="5000" dir="5400000" sy="-100000" rotWithShape="0"/>
              </a:effectLst>
              <a:latin typeface="Gill Sans MT" pitchFamily="34" charset="0"/>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9351" y="5368637"/>
            <a:ext cx="989113" cy="995646"/>
          </a:xfrm>
          <a:prstGeom prst="rect">
            <a:avLst/>
          </a:prstGeom>
        </p:spPr>
      </p:pic>
      <p:pic>
        <p:nvPicPr>
          <p:cNvPr id="83971" name="Picture 3" descr="C:\Users\Poste\Desktop\LOGO_ADPHILE_CMJ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5472" y="2671655"/>
            <a:ext cx="1478826" cy="10453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Poste\Desktop\DOC LOGO FFAP 2016 couleu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12" y="5695493"/>
            <a:ext cx="936058" cy="93763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1757EF81-0864-4B7C-4B30-DEF9FB9F18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712" y="1669103"/>
            <a:ext cx="1542160" cy="1194717"/>
          </a:xfrm>
          <a:prstGeom prst="rect">
            <a:avLst/>
          </a:prstGeom>
        </p:spPr>
      </p:pic>
      <p:pic>
        <p:nvPicPr>
          <p:cNvPr id="8" name="Image 7">
            <a:extLst>
              <a:ext uri="{FF2B5EF4-FFF2-40B4-BE49-F238E27FC236}">
                <a16:creationId xmlns:a16="http://schemas.microsoft.com/office/drawing/2014/main" id="{CA440AA9-C6F2-1EC9-8C06-4CF4A6BBE520}"/>
              </a:ext>
            </a:extLst>
          </p:cNvPr>
          <p:cNvPicPr>
            <a:picLocks noChangeAspect="1"/>
          </p:cNvPicPr>
          <p:nvPr/>
        </p:nvPicPr>
        <p:blipFill>
          <a:blip r:embed="rId8"/>
          <a:stretch>
            <a:fillRect/>
          </a:stretch>
        </p:blipFill>
        <p:spPr>
          <a:xfrm>
            <a:off x="1491389" y="4365104"/>
            <a:ext cx="1967130" cy="542222"/>
          </a:xfrm>
          <a:prstGeom prst="rect">
            <a:avLst/>
          </a:prstGeom>
        </p:spPr>
      </p:pic>
    </p:spTree>
    <p:custDataLst>
      <p:tags r:id="rId1"/>
    </p:custDataLst>
    <p:extLst>
      <p:ext uri="{BB962C8B-B14F-4D97-AF65-F5344CB8AC3E}">
        <p14:creationId xmlns:p14="http://schemas.microsoft.com/office/powerpoint/2010/main" val="2930486883"/>
      </p:ext>
    </p:extLst>
  </p:cSld>
  <p:clrMapOvr>
    <a:masterClrMapping/>
  </p:clrMapOvr>
  <p:transition spd="slow" advClick="0" advTm="4000">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2.7"/>
</p:tagLst>
</file>

<file path=ppt/tags/tag10.xml><?xml version="1.0" encoding="utf-8"?>
<p:tagLst xmlns:a="http://schemas.openxmlformats.org/drawingml/2006/main" xmlns:r="http://schemas.openxmlformats.org/officeDocument/2006/relationships" xmlns:p="http://schemas.openxmlformats.org/presentationml/2006/main">
  <p:tag name="TIMING" val="|2.7"/>
</p:tagLst>
</file>

<file path=ppt/tags/tag11.xml><?xml version="1.0" encoding="utf-8"?>
<p:tagLst xmlns:a="http://schemas.openxmlformats.org/drawingml/2006/main" xmlns:r="http://schemas.openxmlformats.org/officeDocument/2006/relationships" xmlns:p="http://schemas.openxmlformats.org/presentationml/2006/main">
  <p:tag name="TIMING" val="|2.7"/>
</p:tagLst>
</file>

<file path=ppt/tags/tag12.xml><?xml version="1.0" encoding="utf-8"?>
<p:tagLst xmlns:a="http://schemas.openxmlformats.org/drawingml/2006/main" xmlns:r="http://schemas.openxmlformats.org/officeDocument/2006/relationships" xmlns:p="http://schemas.openxmlformats.org/presentationml/2006/main">
  <p:tag name="TIMING" val="|2.7"/>
</p:tagLst>
</file>

<file path=ppt/tags/tag13.xml><?xml version="1.0" encoding="utf-8"?>
<p:tagLst xmlns:a="http://schemas.openxmlformats.org/drawingml/2006/main" xmlns:r="http://schemas.openxmlformats.org/officeDocument/2006/relationships" xmlns:p="http://schemas.openxmlformats.org/presentationml/2006/main">
  <p:tag name="TIMING" val="|2.7"/>
</p:tagLst>
</file>

<file path=ppt/tags/tag14.xml><?xml version="1.0" encoding="utf-8"?>
<p:tagLst xmlns:a="http://schemas.openxmlformats.org/drawingml/2006/main" xmlns:r="http://schemas.openxmlformats.org/officeDocument/2006/relationships" xmlns:p="http://schemas.openxmlformats.org/presentationml/2006/main">
  <p:tag name="TIMING" val="|2.7"/>
</p:tagLst>
</file>

<file path=ppt/tags/tag15.xml><?xml version="1.0" encoding="utf-8"?>
<p:tagLst xmlns:a="http://schemas.openxmlformats.org/drawingml/2006/main" xmlns:r="http://schemas.openxmlformats.org/officeDocument/2006/relationships" xmlns:p="http://schemas.openxmlformats.org/presentationml/2006/main">
  <p:tag name="TIMING" val="|2.7"/>
</p:tagLst>
</file>

<file path=ppt/tags/tag16.xml><?xml version="1.0" encoding="utf-8"?>
<p:tagLst xmlns:a="http://schemas.openxmlformats.org/drawingml/2006/main" xmlns:r="http://schemas.openxmlformats.org/officeDocument/2006/relationships" xmlns:p="http://schemas.openxmlformats.org/presentationml/2006/main">
  <p:tag name="TIMING" val="|2.7"/>
</p:tagLst>
</file>

<file path=ppt/tags/tag17.xml><?xml version="1.0" encoding="utf-8"?>
<p:tagLst xmlns:a="http://schemas.openxmlformats.org/drawingml/2006/main" xmlns:r="http://schemas.openxmlformats.org/officeDocument/2006/relationships" xmlns:p="http://schemas.openxmlformats.org/presentationml/2006/main">
  <p:tag name="TIMING" val="|2.3"/>
</p:tagLst>
</file>

<file path=ppt/tags/tag18.xml><?xml version="1.0" encoding="utf-8"?>
<p:tagLst xmlns:a="http://schemas.openxmlformats.org/drawingml/2006/main" xmlns:r="http://schemas.openxmlformats.org/officeDocument/2006/relationships" xmlns:p="http://schemas.openxmlformats.org/presentationml/2006/main">
  <p:tag name="TIMING" val="|2.7"/>
</p:tagLst>
</file>

<file path=ppt/tags/tag19.xml><?xml version="1.0" encoding="utf-8"?>
<p:tagLst xmlns:a="http://schemas.openxmlformats.org/drawingml/2006/main" xmlns:r="http://schemas.openxmlformats.org/officeDocument/2006/relationships" xmlns:p="http://schemas.openxmlformats.org/presentationml/2006/main">
  <p:tag name="TIMING" val="|2.7"/>
</p:tagLst>
</file>

<file path=ppt/tags/tag2.xml><?xml version="1.0" encoding="utf-8"?>
<p:tagLst xmlns:a="http://schemas.openxmlformats.org/drawingml/2006/main" xmlns:r="http://schemas.openxmlformats.org/officeDocument/2006/relationships" xmlns:p="http://schemas.openxmlformats.org/presentationml/2006/main">
  <p:tag name="TIMING" val="|2.7"/>
</p:tagLst>
</file>

<file path=ppt/tags/tag3.xml><?xml version="1.0" encoding="utf-8"?>
<p:tagLst xmlns:a="http://schemas.openxmlformats.org/drawingml/2006/main" xmlns:r="http://schemas.openxmlformats.org/officeDocument/2006/relationships" xmlns:p="http://schemas.openxmlformats.org/presentationml/2006/main">
  <p:tag name="TIMING" val="|2.7"/>
</p:tagLst>
</file>

<file path=ppt/tags/tag4.xml><?xml version="1.0" encoding="utf-8"?>
<p:tagLst xmlns:a="http://schemas.openxmlformats.org/drawingml/2006/main" xmlns:r="http://schemas.openxmlformats.org/officeDocument/2006/relationships" xmlns:p="http://schemas.openxmlformats.org/presentationml/2006/main">
  <p:tag name="TIMING" val="|2.7"/>
</p:tagLst>
</file>

<file path=ppt/tags/tag5.xml><?xml version="1.0" encoding="utf-8"?>
<p:tagLst xmlns:a="http://schemas.openxmlformats.org/drawingml/2006/main" xmlns:r="http://schemas.openxmlformats.org/officeDocument/2006/relationships" xmlns:p="http://schemas.openxmlformats.org/presentationml/2006/main">
  <p:tag name="TIMING" val="|2.7"/>
</p:tagLst>
</file>

<file path=ppt/tags/tag6.xml><?xml version="1.0" encoding="utf-8"?>
<p:tagLst xmlns:a="http://schemas.openxmlformats.org/drawingml/2006/main" xmlns:r="http://schemas.openxmlformats.org/officeDocument/2006/relationships" xmlns:p="http://schemas.openxmlformats.org/presentationml/2006/main">
  <p:tag name="TIMING" val="|2.7"/>
</p:tagLst>
</file>

<file path=ppt/tags/tag7.xml><?xml version="1.0" encoding="utf-8"?>
<p:tagLst xmlns:a="http://schemas.openxmlformats.org/drawingml/2006/main" xmlns:r="http://schemas.openxmlformats.org/officeDocument/2006/relationships" xmlns:p="http://schemas.openxmlformats.org/presentationml/2006/main">
  <p:tag name="TIMING" val="|2.7"/>
</p:tagLst>
</file>

<file path=ppt/tags/tag8.xml><?xml version="1.0" encoding="utf-8"?>
<p:tagLst xmlns:a="http://schemas.openxmlformats.org/drawingml/2006/main" xmlns:r="http://schemas.openxmlformats.org/officeDocument/2006/relationships" xmlns:p="http://schemas.openxmlformats.org/presentationml/2006/main">
  <p:tag name="TIMING" val="|2.7"/>
</p:tagLst>
</file>

<file path=ppt/tags/tag9.xml><?xml version="1.0" encoding="utf-8"?>
<p:tagLst xmlns:a="http://schemas.openxmlformats.org/drawingml/2006/main" xmlns:r="http://schemas.openxmlformats.org/officeDocument/2006/relationships" xmlns:p="http://schemas.openxmlformats.org/presentationml/2006/main">
  <p:tag name="TIMING" val="|2.7"/>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3527</TotalTime>
  <Words>937</Words>
  <Application>Microsoft Office PowerPoint</Application>
  <PresentationFormat>Affichage à l'écran (4:3)</PresentationFormat>
  <Paragraphs>149</Paragraphs>
  <Slides>28</Slides>
  <Notes>1</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28</vt:i4>
      </vt:variant>
    </vt:vector>
  </HeadingPairs>
  <TitlesOfParts>
    <vt:vector size="37" baseType="lpstr">
      <vt:lpstr>Arial</vt:lpstr>
      <vt:lpstr>Calibri</vt:lpstr>
      <vt:lpstr>Franklin Gothic Demi</vt:lpstr>
      <vt:lpstr>Gill Sans MT</vt:lpstr>
      <vt:lpstr>Impact</vt:lpstr>
      <vt:lpstr>Trebuchet MS</vt:lpstr>
      <vt:lpstr>Wingdings</vt:lpstr>
      <vt:lpstr>Thème Office</vt:lpstr>
      <vt:lpstr>Objet d’environnement du Gestionnaire de liaisons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Poste</dc:creator>
  <cp:lastModifiedBy>M Divay</cp:lastModifiedBy>
  <cp:revision>507</cp:revision>
  <cp:lastPrinted>2011-06-07T14:08:37Z</cp:lastPrinted>
  <dcterms:created xsi:type="dcterms:W3CDTF">2011-05-18T14:28:53Z</dcterms:created>
  <dcterms:modified xsi:type="dcterms:W3CDTF">2024-05-16T06:50:04Z</dcterms:modified>
</cp:coreProperties>
</file>